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9" r:id="rId5"/>
    <p:sldId id="259" r:id="rId6"/>
    <p:sldId id="261" r:id="rId7"/>
    <p:sldId id="270" r:id="rId8"/>
    <p:sldId id="271" r:id="rId9"/>
    <p:sldId id="268" r:id="rId10"/>
    <p:sldId id="272" r:id="rId11"/>
    <p:sldId id="273" r:id="rId12"/>
    <p:sldId id="274"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8" autoAdjust="0"/>
    <p:restoredTop sz="94660"/>
  </p:normalViewPr>
  <p:slideViewPr>
    <p:cSldViewPr>
      <p:cViewPr>
        <p:scale>
          <a:sx n="73" d="100"/>
          <a:sy n="73" d="100"/>
        </p:scale>
        <p:origin x="-2058" y="-8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7A01978-A16A-4978-8B2F-A1BE8ADF3A87}" type="datetimeFigureOut">
              <a:rPr lang="en-US" smtClean="0"/>
              <a:pPr/>
              <a:t>5/2/2018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B812380-CD81-4F78-AA7F-1E8E44C3485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A01978-A16A-4978-8B2F-A1BE8ADF3A87}" type="datetimeFigureOut">
              <a:rPr lang="en-US" smtClean="0"/>
              <a:pPr/>
              <a:t>5/2/2018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812380-CD81-4F78-AA7F-1E8E44C348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A01978-A16A-4978-8B2F-A1BE8ADF3A87}" type="datetimeFigureOut">
              <a:rPr lang="en-US" smtClean="0"/>
              <a:pPr/>
              <a:t>5/2/2018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812380-CD81-4F78-AA7F-1E8E44C348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A01978-A16A-4978-8B2F-A1BE8ADF3A87}" type="datetimeFigureOut">
              <a:rPr lang="en-US" smtClean="0"/>
              <a:pPr/>
              <a:t>5/2/2018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812380-CD81-4F78-AA7F-1E8E44C348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7A01978-A16A-4978-8B2F-A1BE8ADF3A87}" type="datetimeFigureOut">
              <a:rPr lang="en-US" smtClean="0"/>
              <a:pPr/>
              <a:t>5/2/2018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812380-CD81-4F78-AA7F-1E8E44C3485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A01978-A16A-4978-8B2F-A1BE8ADF3A87}" type="datetimeFigureOut">
              <a:rPr lang="en-US" smtClean="0"/>
              <a:pPr/>
              <a:t>5/2/2018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B812380-CD81-4F78-AA7F-1E8E44C348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7A01978-A16A-4978-8B2F-A1BE8ADF3A87}" type="datetimeFigureOut">
              <a:rPr lang="en-US" smtClean="0"/>
              <a:pPr/>
              <a:t>5/2/2018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B812380-CD81-4F78-AA7F-1E8E44C348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7A01978-A16A-4978-8B2F-A1BE8ADF3A87}" type="datetimeFigureOut">
              <a:rPr lang="en-US" smtClean="0"/>
              <a:pPr/>
              <a:t>5/2/2018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B812380-CD81-4F78-AA7F-1E8E44C348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7A01978-A16A-4978-8B2F-A1BE8ADF3A87}" type="datetimeFigureOut">
              <a:rPr lang="en-US" smtClean="0"/>
              <a:pPr/>
              <a:t>5/2/2018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B812380-CD81-4F78-AA7F-1E8E44C3485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A01978-A16A-4978-8B2F-A1BE8ADF3A87}" type="datetimeFigureOut">
              <a:rPr lang="en-US" smtClean="0"/>
              <a:pPr/>
              <a:t>5/2/2018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B812380-CD81-4F78-AA7F-1E8E44C348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7A01978-A16A-4978-8B2F-A1BE8ADF3A87}" type="datetimeFigureOut">
              <a:rPr lang="en-US" smtClean="0"/>
              <a:pPr/>
              <a:t>5/2/2018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B812380-CD81-4F78-AA7F-1E8E44C3485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7A01978-A16A-4978-8B2F-A1BE8ADF3A87}" type="datetimeFigureOut">
              <a:rPr lang="en-US" smtClean="0"/>
              <a:pPr/>
              <a:t>5/2/2018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B812380-CD81-4F78-AA7F-1E8E44C3485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difangzhi.cn/zgdfz/index.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smtClean="0"/>
              <a:t>What </a:t>
            </a:r>
            <a:r>
              <a:rPr lang="en-US" altLang="zh-CN" sz="3200" b="1" dirty="0" smtClean="0"/>
              <a:t>D</a:t>
            </a:r>
            <a:r>
              <a:rPr lang="en-US" sz="3200" b="1" dirty="0" smtClean="0"/>
              <a:t>o </a:t>
            </a:r>
            <a:r>
              <a:rPr lang="en-US" altLang="zh-CN" sz="3200" b="1" dirty="0" smtClean="0"/>
              <a:t>W</a:t>
            </a:r>
            <a:r>
              <a:rPr lang="en-US" sz="3200" b="1" dirty="0" smtClean="0"/>
              <a:t>e </a:t>
            </a:r>
            <a:r>
              <a:rPr lang="en-US" altLang="zh-CN" sz="3200" b="1" dirty="0" smtClean="0"/>
              <a:t>N</a:t>
            </a:r>
            <a:r>
              <a:rPr lang="en-US" sz="3200" b="1" dirty="0" smtClean="0"/>
              <a:t>eed </a:t>
            </a:r>
            <a:r>
              <a:rPr lang="en-US" altLang="zh-CN" sz="3200" b="1" dirty="0" smtClean="0"/>
              <a:t>N</a:t>
            </a:r>
            <a:r>
              <a:rPr lang="en-US" sz="3200" b="1" dirty="0" smtClean="0"/>
              <a:t>ow?</a:t>
            </a:r>
            <a:r>
              <a:rPr lang="en-US" altLang="zh-CN" sz="3200" b="1" dirty="0" smtClean="0"/>
              <a:t> : </a:t>
            </a:r>
            <a:r>
              <a:rPr lang="en-US" sz="3200" b="1" dirty="0" smtClean="0"/>
              <a:t>Highlights of CCM's 2017 Summer </a:t>
            </a:r>
            <a:r>
              <a:rPr lang="en-US" altLang="zh-CN" sz="3200" b="1" dirty="0" smtClean="0"/>
              <a:t>W</a:t>
            </a:r>
            <a:r>
              <a:rPr lang="en-US" sz="3200" b="1" dirty="0" smtClean="0"/>
              <a:t>orkshops in Beijing  </a:t>
            </a:r>
            <a:endParaRPr lang="en-US" sz="3200" b="1" dirty="0"/>
          </a:p>
        </p:txBody>
      </p:sp>
      <p:sp>
        <p:nvSpPr>
          <p:cNvPr id="3" name="Subtitle 2"/>
          <p:cNvSpPr>
            <a:spLocks noGrp="1"/>
          </p:cNvSpPr>
          <p:nvPr>
            <p:ph type="subTitle" idx="1"/>
          </p:nvPr>
        </p:nvSpPr>
        <p:spPr>
          <a:xfrm>
            <a:off x="1371600" y="4953000"/>
            <a:ext cx="7391400" cy="1676400"/>
          </a:xfrm>
        </p:spPr>
        <p:txBody>
          <a:bodyPr>
            <a:noAutofit/>
          </a:bodyPr>
          <a:lstStyle/>
          <a:p>
            <a:pPr marL="0" algn="ctr">
              <a:spcBef>
                <a:spcPts val="0"/>
              </a:spcBef>
            </a:pPr>
            <a:r>
              <a:rPr lang="en-US" sz="2400" dirty="0" smtClean="0">
                <a:solidFill>
                  <a:schemeClr val="tx1"/>
                </a:solidFill>
                <a:latin typeface="Times New Roman" panose="02020603050405020304" pitchFamily="18" charset="0"/>
                <a:cs typeface="Times New Roman" panose="02020603050405020304" pitchFamily="18" charset="0"/>
              </a:rPr>
              <a:t>Jianye He  (CCM member)</a:t>
            </a:r>
          </a:p>
          <a:p>
            <a:pPr marL="0" algn="ctr">
              <a:spcBef>
                <a:spcPts val="0"/>
              </a:spcBef>
            </a:pPr>
            <a:r>
              <a:rPr lang="en-US" sz="2400" dirty="0" smtClean="0">
                <a:solidFill>
                  <a:schemeClr val="tx1"/>
                </a:solidFill>
                <a:latin typeface="Times New Roman" panose="02020603050405020304" pitchFamily="18" charset="0"/>
                <a:cs typeface="Times New Roman" panose="02020603050405020304" pitchFamily="18" charset="0"/>
              </a:rPr>
              <a:t>Librarian for Chinese Collections</a:t>
            </a:r>
          </a:p>
          <a:p>
            <a:pPr marL="0" algn="ctr">
              <a:spcBef>
                <a:spcPts val="0"/>
              </a:spcBef>
            </a:pPr>
            <a:r>
              <a:rPr lang="en-US" sz="2400" dirty="0" smtClean="0">
                <a:solidFill>
                  <a:schemeClr val="tx1"/>
                </a:solidFill>
                <a:latin typeface="Times New Roman" panose="02020603050405020304" pitchFamily="18" charset="0"/>
                <a:cs typeface="Times New Roman" panose="02020603050405020304" pitchFamily="18" charset="0"/>
              </a:rPr>
              <a:t>University of California, Berkeley</a:t>
            </a:r>
          </a:p>
          <a:p>
            <a:pPr marL="0" algn="ctr">
              <a:spcBef>
                <a:spcPts val="0"/>
              </a:spcBef>
            </a:pPr>
            <a:r>
              <a:rPr lang="en-US" sz="2400" dirty="0" smtClean="0">
                <a:solidFill>
                  <a:schemeClr val="tx1"/>
                </a:solidFill>
                <a:latin typeface="Times New Roman" panose="02020603050405020304" pitchFamily="18" charset="0"/>
                <a:cs typeface="Times New Roman" panose="02020603050405020304" pitchFamily="18" charset="0"/>
              </a:rPr>
              <a:t> March 21, 2018</a:t>
            </a:r>
          </a:p>
          <a:p>
            <a:endParaRPr lang="en-US" sz="2800" dirty="0" smtClean="0"/>
          </a:p>
          <a:p>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514600" y="2057400"/>
            <a:ext cx="5257800" cy="29098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7406640" cy="1066800"/>
          </a:xfrm>
        </p:spPr>
        <p:txBody>
          <a:bodyPr>
            <a:noAutofit/>
          </a:bodyPr>
          <a:lstStyle/>
          <a:p>
            <a:pPr marL="0" lvl="0" indent="-514350">
              <a:spcBef>
                <a:spcPts val="0"/>
              </a:spcBef>
            </a:pP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dirty="0" smtClean="0">
                <a:solidFill>
                  <a:schemeClr val="tx1"/>
                </a:solidFill>
                <a:latin typeface="Times New Roman" pitchFamily="18" charset="0"/>
                <a:cs typeface="Times New Roman" pitchFamily="18" charset="0"/>
              </a:rPr>
              <a:t>Evolving resources: materials on fine arts &amp; archaeology</a:t>
            </a:r>
          </a:p>
        </p:txBody>
      </p:sp>
      <p:sp>
        <p:nvSpPr>
          <p:cNvPr id="3" name="Subtitle 2"/>
          <p:cNvSpPr>
            <a:spLocks noGrp="1"/>
          </p:cNvSpPr>
          <p:nvPr>
            <p:ph type="subTitle" idx="1"/>
          </p:nvPr>
        </p:nvSpPr>
        <p:spPr>
          <a:xfrm>
            <a:off x="1143000" y="1524000"/>
            <a:ext cx="7620000" cy="4800600"/>
          </a:xfrm>
        </p:spPr>
        <p:txBody>
          <a:bodyPr>
            <a:noAutofit/>
          </a:bodyPr>
          <a:lstStyle/>
          <a:p>
            <a:pPr marL="0" lvl="0" indent="-514350">
              <a:spcBef>
                <a:spcPts val="0"/>
              </a:spcBef>
            </a:pPr>
            <a:r>
              <a:rPr lang="en-US" sz="2800" b="1" dirty="0" smtClean="0">
                <a:solidFill>
                  <a:srgbClr val="002060"/>
                </a:solidFill>
              </a:rPr>
              <a:t>Evolving resources: materials on fine arts &amp; archaeology</a:t>
            </a:r>
            <a:endParaRPr lang="en-US" sz="2800" dirty="0" smtClean="0">
              <a:solidFill>
                <a:schemeClr val="tx1"/>
              </a:solidFill>
            </a:endParaRPr>
          </a:p>
          <a:p>
            <a:r>
              <a:rPr lang="en-US" sz="2400" dirty="0" smtClean="0">
                <a:latin typeface="Times New Roman" pitchFamily="18" charset="0"/>
                <a:cs typeface="Times New Roman" pitchFamily="18" charset="0"/>
              </a:rPr>
              <a:t>The Forbidden City Press is a leading publisher for books on fine arts &amp; archaeology.  The source of their publication is from these special collections: </a:t>
            </a:r>
          </a:p>
          <a:p>
            <a:endParaRPr lang="en-US" sz="2400" dirty="0" smtClean="0">
              <a:latin typeface="Times New Roman" pitchFamily="18" charset="0"/>
              <a:cs typeface="Times New Roman" pitchFamily="18" charset="0"/>
            </a:endParaRPr>
          </a:p>
          <a:p>
            <a:pPr>
              <a:buFont typeface="Arial" pitchFamily="34" charset="0"/>
              <a:buChar char="•"/>
            </a:pPr>
            <a:r>
              <a:rPr lang="en-US" sz="2400" dirty="0" smtClean="0">
                <a:solidFill>
                  <a:schemeClr val="tx1"/>
                </a:solidFill>
                <a:latin typeface="Times New Roman" pitchFamily="18" charset="0"/>
                <a:cs typeface="Times New Roman" pitchFamily="18" charset="0"/>
              </a:rPr>
              <a:t> The </a:t>
            </a:r>
            <a:r>
              <a:rPr lang="en-US" altLang="zh-CN" sz="2400" dirty="0" smtClean="0">
                <a:solidFill>
                  <a:schemeClr val="tx1"/>
                </a:solidFill>
                <a:latin typeface="Times New Roman" pitchFamily="18" charset="0"/>
                <a:cs typeface="Times New Roman" pitchFamily="18" charset="0"/>
              </a:rPr>
              <a:t>Palace Museum’s treasure contains 25 class, 59 catagories. Over 83%  are Ming Qing collections.</a:t>
            </a:r>
          </a:p>
          <a:p>
            <a:pPr>
              <a:buFont typeface="Arial" pitchFamily="34" charset="0"/>
              <a:buChar char="•"/>
            </a:pPr>
            <a:r>
              <a:rPr lang="en-US" altLang="zh-CN" sz="2400" dirty="0" smtClean="0">
                <a:solidFill>
                  <a:schemeClr val="tx1"/>
                </a:solidFill>
                <a:latin typeface="Times New Roman" pitchFamily="18" charset="0"/>
                <a:cs typeface="Times New Roman" pitchFamily="18" charset="0"/>
              </a:rPr>
              <a:t> The Palace Archive has more than </a:t>
            </a:r>
            <a:r>
              <a:rPr lang="en-US" altLang="zh-CN" sz="2400" dirty="0" smtClean="0">
                <a:solidFill>
                  <a:srgbClr val="FF0000"/>
                </a:solidFill>
                <a:latin typeface="Times New Roman" pitchFamily="18" charset="0"/>
                <a:cs typeface="Times New Roman" pitchFamily="18" charset="0"/>
              </a:rPr>
              <a:t>10 million </a:t>
            </a:r>
            <a:r>
              <a:rPr lang="en-US" altLang="zh-CN" sz="2400" dirty="0" smtClean="0">
                <a:solidFill>
                  <a:schemeClr val="tx1"/>
                </a:solidFill>
                <a:latin typeface="Times New Roman" pitchFamily="18" charset="0"/>
                <a:cs typeface="Times New Roman" pitchFamily="18" charset="0"/>
              </a:rPr>
              <a:t>pieces of archives</a:t>
            </a:r>
          </a:p>
          <a:p>
            <a:pPr>
              <a:buFont typeface="Arial" pitchFamily="34" charset="0"/>
              <a:buChar char="•"/>
            </a:pPr>
            <a:r>
              <a:rPr lang="en-US" altLang="zh-CN" sz="2400" dirty="0" smtClean="0">
                <a:solidFill>
                  <a:schemeClr val="tx1"/>
                </a:solidFill>
                <a:latin typeface="Times New Roman" pitchFamily="18" charset="0"/>
                <a:cs typeface="Times New Roman" pitchFamily="18" charset="0"/>
              </a:rPr>
              <a:t> The Palace Library has more than </a:t>
            </a:r>
            <a:r>
              <a:rPr lang="en-US" altLang="zh-CN" sz="2400" dirty="0" smtClean="0">
                <a:solidFill>
                  <a:srgbClr val="FF0000"/>
                </a:solidFill>
                <a:latin typeface="Times New Roman" pitchFamily="18" charset="0"/>
                <a:cs typeface="Times New Roman" pitchFamily="18" charset="0"/>
              </a:rPr>
              <a:t>2.8 million </a:t>
            </a:r>
            <a:r>
              <a:rPr lang="en-US" altLang="zh-CN" sz="2400" dirty="0" smtClean="0">
                <a:solidFill>
                  <a:schemeClr val="tx1"/>
                </a:solidFill>
                <a:latin typeface="Times New Roman" pitchFamily="18" charset="0"/>
                <a:cs typeface="Times New Roman" pitchFamily="18" charset="0"/>
              </a:rPr>
              <a:t>volumes of books.</a:t>
            </a:r>
          </a:p>
          <a:p>
            <a:endParaRPr lang="en-US" sz="3600" dirty="0" smtClean="0"/>
          </a:p>
          <a:p>
            <a:r>
              <a:rPr lang="en-US" sz="3600" dirty="0" smtClean="0"/>
              <a:t> </a:t>
            </a:r>
            <a:endParaRPr lang="en-US" sz="3600" dirty="0"/>
          </a:p>
        </p:txBody>
      </p:sp>
      <p:sp>
        <p:nvSpPr>
          <p:cNvPr id="4" name="Rectangle 3"/>
          <p:cNvSpPr/>
          <p:nvPr/>
        </p:nvSpPr>
        <p:spPr>
          <a:xfrm>
            <a:off x="1295400" y="2057400"/>
            <a:ext cx="7239000" cy="707886"/>
          </a:xfrm>
          <a:prstGeom prst="rect">
            <a:avLst/>
          </a:prstGeom>
        </p:spPr>
        <p:txBody>
          <a:bodyPr wrap="square">
            <a:spAutoFit/>
          </a:bodyPr>
          <a:lstStyle/>
          <a:p>
            <a:pPr lvl="0" indent="-514350">
              <a:buFont typeface="Arial" pitchFamily="34" charset="0"/>
              <a:buChar char="•"/>
            </a:pPr>
            <a:endParaRPr lang="en-US" sz="2000" dirty="0" smtClean="0">
              <a:latin typeface="Times New Roman" pitchFamily="18" charset="0"/>
              <a:cs typeface="Times New Roman" pitchFamily="18" charset="0"/>
            </a:endParaRPr>
          </a:p>
          <a:p>
            <a:pPr lvl="0" indent="-514350">
              <a:buFont typeface="Arial" pitchFamily="34" charset="0"/>
              <a:buChar char="•"/>
            </a:pPr>
            <a:endParaRPr lang="en-US" sz="2000" dirty="0" smtClean="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7406640" cy="1295400"/>
          </a:xfrm>
        </p:spPr>
        <p:txBody>
          <a:bodyPr>
            <a:noAutofit/>
          </a:bodyPr>
          <a:lstStyle/>
          <a:p>
            <a:pPr lvl="0">
              <a:spcBef>
                <a:spcPts val="0"/>
              </a:spcBef>
            </a:pP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tx1"/>
                </a:solidFill>
                <a:latin typeface="Times New Roman" pitchFamily="18" charset="0"/>
                <a:cs typeface="Times New Roman" pitchFamily="18" charset="0"/>
              </a:rPr>
              <a:t/>
            </a:r>
            <a:br>
              <a:rPr lang="en-US" sz="3600" b="1" dirty="0" smtClean="0">
                <a:solidFill>
                  <a:schemeClr val="tx1"/>
                </a:solidFill>
                <a:latin typeface="Times New Roman" pitchFamily="18" charset="0"/>
                <a:cs typeface="Times New Roman" pitchFamily="18" charset="0"/>
              </a:rPr>
            </a:br>
            <a:r>
              <a:rPr lang="en-US" sz="3600" b="1" dirty="0" smtClean="0">
                <a:solidFill>
                  <a:schemeClr val="tx1"/>
                </a:solidFill>
                <a:latin typeface="Times New Roman" pitchFamily="18" charset="0"/>
                <a:cs typeface="Times New Roman" pitchFamily="18" charset="0"/>
              </a:rPr>
              <a:t/>
            </a:r>
            <a:br>
              <a:rPr lang="en-US" sz="3600" b="1" dirty="0" smtClean="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 Evolving resources: materials on fine arts &amp; archaeology</a:t>
            </a:r>
            <a:endParaRPr lang="en-US" sz="3600" b="1" u="heavy" dirty="0" smtClean="0">
              <a:solidFill>
                <a:schemeClr val="accent3">
                  <a:lumMod val="50000"/>
                </a:schemeClr>
              </a:solidFill>
            </a:endParaRPr>
          </a:p>
        </p:txBody>
      </p:sp>
      <p:sp>
        <p:nvSpPr>
          <p:cNvPr id="3" name="Subtitle 2"/>
          <p:cNvSpPr>
            <a:spLocks noGrp="1"/>
          </p:cNvSpPr>
          <p:nvPr>
            <p:ph type="subTitle" idx="1"/>
          </p:nvPr>
        </p:nvSpPr>
        <p:spPr>
          <a:xfrm>
            <a:off x="1143000" y="1524000"/>
            <a:ext cx="7620000" cy="4800600"/>
          </a:xfrm>
        </p:spPr>
        <p:txBody>
          <a:bodyPr>
            <a:noAutofit/>
          </a:bodyPr>
          <a:lstStyle/>
          <a:p>
            <a:pPr marL="0" lvl="0" indent="-514350">
              <a:spcBef>
                <a:spcPts val="0"/>
              </a:spcBef>
            </a:pPr>
            <a:r>
              <a:rPr lang="en-US" altLang="zh-CN" sz="2800" dirty="0" smtClean="0"/>
              <a:t>The Forbidden City Press’s five editorial offices and publications: </a:t>
            </a:r>
          </a:p>
          <a:p>
            <a:pPr marL="0" lvl="0" indent="-514350">
              <a:spcBef>
                <a:spcPts val="0"/>
              </a:spcBef>
            </a:pPr>
            <a:r>
              <a:rPr lang="en-US" altLang="zh-CN" sz="2000" b="1" dirty="0" smtClean="0">
                <a:solidFill>
                  <a:schemeClr val="tx1"/>
                </a:solidFill>
                <a:latin typeface="Times New Roman" pitchFamily="18" charset="0"/>
                <a:cs typeface="Times New Roman" pitchFamily="18" charset="0"/>
              </a:rPr>
              <a:t>Calligtaphy and Paintings </a:t>
            </a:r>
            <a:r>
              <a:rPr lang="zh-CN" altLang="en-US" sz="2000" dirty="0" smtClean="0">
                <a:solidFill>
                  <a:schemeClr val="tx1"/>
                </a:solidFill>
              </a:rPr>
              <a:t>书画部</a:t>
            </a:r>
            <a:r>
              <a:rPr lang="en-US" altLang="zh-CN" sz="2000" dirty="0" smtClean="0">
                <a:solidFill>
                  <a:schemeClr val="tx1"/>
                </a:solidFill>
              </a:rPr>
              <a:t>: </a:t>
            </a:r>
            <a:r>
              <a:rPr lang="en-US" altLang="zh-CN" sz="2000" dirty="0" smtClean="0"/>
              <a:t>《</a:t>
            </a:r>
            <a:r>
              <a:rPr lang="zh-CN" altLang="en-US" sz="2000" dirty="0" smtClean="0"/>
              <a:t>石渠宝笈</a:t>
            </a:r>
            <a:r>
              <a:rPr lang="en-US" altLang="zh-CN" sz="2000" dirty="0" smtClean="0"/>
              <a:t>》</a:t>
            </a:r>
            <a:r>
              <a:rPr lang="zh-CN" altLang="en-US" sz="2000" dirty="0" smtClean="0"/>
              <a:t>、</a:t>
            </a:r>
            <a:r>
              <a:rPr lang="en-US" altLang="zh-CN" sz="2000" dirty="0" smtClean="0"/>
              <a:t>《</a:t>
            </a:r>
            <a:r>
              <a:rPr lang="zh-CN" altLang="en-US" sz="2000" dirty="0" smtClean="0"/>
              <a:t>故宫藏四僧书画全集</a:t>
            </a:r>
            <a:r>
              <a:rPr lang="en-US" altLang="zh-CN" sz="2000" dirty="0" smtClean="0"/>
              <a:t>》</a:t>
            </a:r>
            <a:r>
              <a:rPr lang="zh-CN" altLang="en-US" sz="2000" dirty="0" smtClean="0"/>
              <a:t>、</a:t>
            </a:r>
            <a:r>
              <a:rPr lang="en-US" altLang="zh-CN" sz="2000" dirty="0" smtClean="0"/>
              <a:t>《</a:t>
            </a:r>
            <a:r>
              <a:rPr lang="zh-CN" altLang="en-US" sz="2000" dirty="0" smtClean="0"/>
              <a:t>徐渭书画全集</a:t>
            </a:r>
            <a:r>
              <a:rPr lang="en-US" altLang="zh-CN" sz="2000" dirty="0" smtClean="0"/>
              <a:t>》</a:t>
            </a:r>
            <a:r>
              <a:rPr lang="zh-CN" altLang="en-US" sz="2000" dirty="0" smtClean="0"/>
              <a:t>、</a:t>
            </a:r>
            <a:r>
              <a:rPr lang="en-US" altLang="zh-CN" sz="2000" dirty="0" smtClean="0"/>
              <a:t>《</a:t>
            </a:r>
            <a:r>
              <a:rPr lang="zh-CN" altLang="en-US" sz="2000" dirty="0" smtClean="0"/>
              <a:t>故宫藏四僧书画全集</a:t>
            </a:r>
            <a:r>
              <a:rPr lang="en-US" altLang="zh-CN" sz="2000" dirty="0" smtClean="0"/>
              <a:t>》</a:t>
            </a:r>
            <a:r>
              <a:rPr lang="zh-CN" altLang="en-US" sz="2000" dirty="0" smtClean="0"/>
              <a:t>等；</a:t>
            </a:r>
            <a:endParaRPr lang="en-US" altLang="zh-CN" sz="2000" dirty="0" smtClean="0">
              <a:solidFill>
                <a:schemeClr val="tx1"/>
              </a:solidFill>
            </a:endParaRPr>
          </a:p>
          <a:p>
            <a:pPr marL="0" lvl="0" indent="-514350">
              <a:spcBef>
                <a:spcPts val="0"/>
              </a:spcBef>
            </a:pPr>
            <a:endParaRPr lang="en-US" altLang="zh-CN" sz="2000" dirty="0" smtClean="0">
              <a:solidFill>
                <a:schemeClr val="tx1"/>
              </a:solidFill>
            </a:endParaRPr>
          </a:p>
          <a:p>
            <a:pPr marL="0" lvl="0" indent="-514350">
              <a:spcBef>
                <a:spcPts val="0"/>
              </a:spcBef>
            </a:pPr>
            <a:r>
              <a:rPr lang="en-US" altLang="zh-CN" sz="2000" b="1" dirty="0" smtClean="0">
                <a:solidFill>
                  <a:schemeClr val="tx1"/>
                </a:solidFill>
                <a:latin typeface="Times New Roman" pitchFamily="18" charset="0"/>
                <a:cs typeface="Times New Roman" pitchFamily="18" charset="0"/>
              </a:rPr>
              <a:t>Artifacts </a:t>
            </a:r>
            <a:r>
              <a:rPr lang="zh-CN" altLang="en-US" sz="2000" dirty="0" smtClean="0">
                <a:solidFill>
                  <a:schemeClr val="tx1"/>
                </a:solidFill>
              </a:rPr>
              <a:t>器物部</a:t>
            </a:r>
            <a:r>
              <a:rPr lang="en-US" altLang="zh-CN" sz="2000" dirty="0" smtClean="0">
                <a:solidFill>
                  <a:schemeClr val="tx1"/>
                </a:solidFill>
              </a:rPr>
              <a:t>: </a:t>
            </a:r>
            <a:r>
              <a:rPr lang="en-US" altLang="zh-CN" sz="2000" dirty="0" smtClean="0"/>
              <a:t>《</a:t>
            </a:r>
            <a:r>
              <a:rPr lang="zh-CN" altLang="en-US" sz="2000" dirty="0" smtClean="0"/>
              <a:t>大英博物馆中国民间陶瓷</a:t>
            </a:r>
            <a:r>
              <a:rPr lang="en-US" altLang="zh-CN" sz="2000" dirty="0" smtClean="0"/>
              <a:t>》</a:t>
            </a:r>
            <a:r>
              <a:rPr lang="zh-CN" altLang="en-US" sz="2000" dirty="0" smtClean="0"/>
              <a:t>等；</a:t>
            </a:r>
            <a:endParaRPr lang="en-US" altLang="zh-CN" sz="2000" dirty="0" smtClean="0">
              <a:solidFill>
                <a:schemeClr val="tx1"/>
              </a:solidFill>
            </a:endParaRPr>
          </a:p>
          <a:p>
            <a:pPr marL="0" lvl="0" indent="-514350">
              <a:spcBef>
                <a:spcPts val="0"/>
              </a:spcBef>
            </a:pPr>
            <a:endParaRPr lang="en-US" altLang="zh-CN" sz="2000" dirty="0" smtClean="0">
              <a:solidFill>
                <a:schemeClr val="tx1"/>
              </a:solidFill>
            </a:endParaRPr>
          </a:p>
          <a:p>
            <a:pPr marL="0" lvl="0" indent="-514350">
              <a:spcBef>
                <a:spcPts val="0"/>
              </a:spcBef>
            </a:pPr>
            <a:r>
              <a:rPr lang="en-US" altLang="zh-CN" sz="2000" b="1" dirty="0" smtClean="0">
                <a:solidFill>
                  <a:schemeClr val="tx1"/>
                </a:solidFill>
                <a:latin typeface="Times New Roman" pitchFamily="18" charset="0"/>
                <a:cs typeface="Times New Roman" pitchFamily="18" charset="0"/>
              </a:rPr>
              <a:t>Palace History </a:t>
            </a:r>
            <a:r>
              <a:rPr lang="zh-CN" altLang="en-US" sz="2000" dirty="0" smtClean="0">
                <a:solidFill>
                  <a:schemeClr val="tx1"/>
                </a:solidFill>
              </a:rPr>
              <a:t>宫廷历史部</a:t>
            </a:r>
            <a:r>
              <a:rPr lang="en-US" altLang="zh-CN" sz="2000" dirty="0" smtClean="0">
                <a:solidFill>
                  <a:schemeClr val="tx1"/>
                </a:solidFill>
              </a:rPr>
              <a:t>: </a:t>
            </a:r>
            <a:r>
              <a:rPr lang="en-US" altLang="zh-CN" sz="2000" dirty="0" smtClean="0"/>
              <a:t>《</a:t>
            </a:r>
            <a:r>
              <a:rPr lang="zh-CN" altLang="en-US" sz="2000" dirty="0" smtClean="0"/>
              <a:t>明代宫廷建筑史</a:t>
            </a:r>
            <a:r>
              <a:rPr lang="en-US" altLang="zh-CN" sz="2000" dirty="0" smtClean="0"/>
              <a:t>》</a:t>
            </a:r>
            <a:r>
              <a:rPr lang="zh-CN" altLang="en-US" sz="2000" dirty="0" smtClean="0"/>
              <a:t>、 </a:t>
            </a:r>
            <a:r>
              <a:rPr lang="en-US" altLang="zh-CN" sz="2000" dirty="0" smtClean="0"/>
              <a:t>《</a:t>
            </a:r>
            <a:r>
              <a:rPr lang="zh-CN" altLang="en-US" sz="2000" dirty="0" smtClean="0"/>
              <a:t>宫廷史学术研讨会论文集</a:t>
            </a:r>
            <a:r>
              <a:rPr lang="en-US" altLang="zh-CN" sz="2000" dirty="0" smtClean="0"/>
              <a:t>》</a:t>
            </a:r>
            <a:r>
              <a:rPr lang="zh-CN" altLang="en-US" sz="2000" dirty="0" smtClean="0"/>
              <a:t>等；</a:t>
            </a:r>
            <a:endParaRPr lang="en-US" altLang="zh-CN" sz="2000" dirty="0" smtClean="0">
              <a:solidFill>
                <a:schemeClr val="tx1"/>
              </a:solidFill>
            </a:endParaRPr>
          </a:p>
          <a:p>
            <a:pPr marL="0" lvl="0" indent="-514350">
              <a:spcBef>
                <a:spcPts val="0"/>
              </a:spcBef>
            </a:pPr>
            <a:endParaRPr lang="en-US" altLang="zh-CN" sz="2000" dirty="0" smtClean="0">
              <a:solidFill>
                <a:schemeClr val="tx1"/>
              </a:solidFill>
            </a:endParaRPr>
          </a:p>
          <a:p>
            <a:pPr marL="0" lvl="0" indent="-514350">
              <a:spcBef>
                <a:spcPts val="0"/>
              </a:spcBef>
            </a:pPr>
            <a:r>
              <a:rPr lang="en-US" altLang="zh-CN" sz="2000" b="1" dirty="0" smtClean="0">
                <a:solidFill>
                  <a:schemeClr val="tx1"/>
                </a:solidFill>
                <a:latin typeface="Times New Roman" pitchFamily="18" charset="0"/>
                <a:cs typeface="Times New Roman" pitchFamily="18" charset="0"/>
              </a:rPr>
              <a:t>Culture &amp; Tours </a:t>
            </a:r>
            <a:r>
              <a:rPr lang="zh-CN" altLang="en-US" sz="2000" dirty="0" smtClean="0">
                <a:solidFill>
                  <a:schemeClr val="tx1"/>
                </a:solidFill>
              </a:rPr>
              <a:t>文化旅游部</a:t>
            </a:r>
            <a:r>
              <a:rPr lang="en-US" altLang="zh-CN" sz="2000" dirty="0" smtClean="0">
                <a:solidFill>
                  <a:schemeClr val="tx1"/>
                </a:solidFill>
              </a:rPr>
              <a:t>: 《</a:t>
            </a:r>
            <a:r>
              <a:rPr lang="zh-CN" altLang="en-US" sz="2000" dirty="0" smtClean="0"/>
              <a:t>清宫南府升平署戏本</a:t>
            </a:r>
            <a:r>
              <a:rPr lang="en-US" altLang="zh-CN" sz="2000" dirty="0" smtClean="0"/>
              <a:t>》</a:t>
            </a:r>
            <a:r>
              <a:rPr lang="zh-CN" altLang="en-US" sz="2000" dirty="0" smtClean="0"/>
              <a:t>、</a:t>
            </a:r>
            <a:r>
              <a:rPr lang="en-US" altLang="zh-CN" sz="2000" dirty="0" smtClean="0"/>
              <a:t>《</a:t>
            </a:r>
            <a:r>
              <a:rPr lang="zh-CN" altLang="en-US" sz="2000" dirty="0" smtClean="0"/>
              <a:t>清宫陈设档案</a:t>
            </a:r>
            <a:r>
              <a:rPr lang="en-US" altLang="zh-CN" sz="2000" dirty="0" smtClean="0"/>
              <a:t>》</a:t>
            </a:r>
            <a:r>
              <a:rPr lang="zh-CN" altLang="en-US" sz="2000" dirty="0" smtClean="0"/>
              <a:t>、</a:t>
            </a:r>
            <a:r>
              <a:rPr lang="en-US" altLang="zh-CN" sz="2000" dirty="0" smtClean="0"/>
              <a:t>《</a:t>
            </a:r>
            <a:r>
              <a:rPr lang="zh-CN" altLang="en-US" sz="2000" dirty="0" smtClean="0"/>
              <a:t>故宫藏稀见方志丛刊</a:t>
            </a:r>
            <a:r>
              <a:rPr lang="en-US" altLang="zh-CN" sz="2000" dirty="0" smtClean="0"/>
              <a:t>》</a:t>
            </a:r>
            <a:r>
              <a:rPr lang="zh-CN" altLang="en-US" sz="2000" dirty="0" smtClean="0"/>
              <a:t>等；</a:t>
            </a:r>
            <a:endParaRPr lang="en-US" altLang="zh-CN" sz="2000" dirty="0" smtClean="0">
              <a:solidFill>
                <a:schemeClr val="tx1"/>
              </a:solidFill>
            </a:endParaRPr>
          </a:p>
          <a:p>
            <a:pPr marL="0" lvl="0" indent="-514350">
              <a:spcBef>
                <a:spcPts val="0"/>
              </a:spcBef>
            </a:pPr>
            <a:endParaRPr lang="en-US" altLang="zh-CN" sz="2000" dirty="0" smtClean="0">
              <a:solidFill>
                <a:schemeClr val="tx1"/>
              </a:solidFill>
            </a:endParaRPr>
          </a:p>
          <a:p>
            <a:pPr marL="0" indent="-514350">
              <a:spcBef>
                <a:spcPts val="0"/>
              </a:spcBef>
            </a:pPr>
            <a:r>
              <a:rPr lang="en-US" altLang="zh-CN" sz="2000" b="1" dirty="0" smtClean="0">
                <a:solidFill>
                  <a:schemeClr val="tx1"/>
                </a:solidFill>
                <a:latin typeface="Times New Roman" pitchFamily="18" charset="0"/>
                <a:cs typeface="Times New Roman" pitchFamily="18" charset="0"/>
              </a:rPr>
              <a:t>Archaeology </a:t>
            </a:r>
            <a:r>
              <a:rPr lang="zh-CN" altLang="en-US" sz="2000" dirty="0" smtClean="0">
                <a:solidFill>
                  <a:schemeClr val="tx1"/>
                </a:solidFill>
              </a:rPr>
              <a:t>考古部：</a:t>
            </a:r>
            <a:r>
              <a:rPr lang="en-US" altLang="zh-CN" sz="2000" dirty="0" smtClean="0">
                <a:solidFill>
                  <a:schemeClr val="tx1"/>
                </a:solidFill>
              </a:rPr>
              <a:t>《</a:t>
            </a:r>
            <a:r>
              <a:rPr lang="zh-CN" altLang="en-US" sz="2000" dirty="0" smtClean="0">
                <a:solidFill>
                  <a:schemeClr val="tx1"/>
                </a:solidFill>
              </a:rPr>
              <a:t>故宫博物院院刊</a:t>
            </a:r>
            <a:r>
              <a:rPr lang="en-US" altLang="zh-CN" sz="2000" dirty="0" smtClean="0">
                <a:solidFill>
                  <a:schemeClr val="tx1"/>
                </a:solidFill>
              </a:rPr>
              <a:t>》</a:t>
            </a:r>
            <a:r>
              <a:rPr lang="zh-CN" altLang="en-US" sz="2000" dirty="0" smtClean="0">
                <a:solidFill>
                  <a:schemeClr val="tx1"/>
                </a:solidFill>
              </a:rPr>
              <a:t>、</a:t>
            </a:r>
            <a:r>
              <a:rPr lang="en-US" altLang="zh-CN" sz="2000" dirty="0" smtClean="0">
                <a:solidFill>
                  <a:schemeClr val="tx1"/>
                </a:solidFill>
              </a:rPr>
              <a:t>《</a:t>
            </a:r>
            <a:r>
              <a:rPr lang="zh-CN" altLang="en-US" sz="2000" dirty="0" smtClean="0">
                <a:solidFill>
                  <a:schemeClr val="tx1"/>
                </a:solidFill>
              </a:rPr>
              <a:t>汉代画像石通论</a:t>
            </a:r>
            <a:r>
              <a:rPr lang="en-US" altLang="zh-CN" sz="2000" dirty="0" smtClean="0">
                <a:solidFill>
                  <a:schemeClr val="tx1"/>
                </a:solidFill>
              </a:rPr>
              <a:t>》</a:t>
            </a:r>
            <a:r>
              <a:rPr lang="zh-CN" altLang="en-US" sz="2000" dirty="0" smtClean="0">
                <a:solidFill>
                  <a:schemeClr val="tx1"/>
                </a:solidFill>
              </a:rPr>
              <a:t>等；</a:t>
            </a:r>
            <a:endParaRPr lang="en-US" sz="2000" dirty="0" smtClean="0">
              <a:solidFill>
                <a:schemeClr val="tx1"/>
              </a:solidFill>
            </a:endParaRPr>
          </a:p>
          <a:p>
            <a:r>
              <a:rPr lang="en-US" sz="3600" dirty="0" smtClean="0"/>
              <a:t> </a:t>
            </a:r>
            <a:endParaRPr lang="en-US" sz="3600" dirty="0"/>
          </a:p>
        </p:txBody>
      </p:sp>
      <p:sp>
        <p:nvSpPr>
          <p:cNvPr id="4" name="Rectangle 3"/>
          <p:cNvSpPr/>
          <p:nvPr/>
        </p:nvSpPr>
        <p:spPr>
          <a:xfrm>
            <a:off x="1295400" y="2057400"/>
            <a:ext cx="7239000" cy="707886"/>
          </a:xfrm>
          <a:prstGeom prst="rect">
            <a:avLst/>
          </a:prstGeom>
        </p:spPr>
        <p:txBody>
          <a:bodyPr wrap="square">
            <a:spAutoFit/>
          </a:bodyPr>
          <a:lstStyle/>
          <a:p>
            <a:pPr lvl="0" indent="-514350">
              <a:buFont typeface="Arial" pitchFamily="34" charset="0"/>
              <a:buChar char="•"/>
            </a:pPr>
            <a:endParaRPr lang="en-US" sz="2000" dirty="0" smtClean="0">
              <a:latin typeface="Times New Roman" pitchFamily="18" charset="0"/>
              <a:cs typeface="Times New Roman" pitchFamily="18" charset="0"/>
            </a:endParaRPr>
          </a:p>
          <a:p>
            <a:pPr lvl="0" indent="-514350">
              <a:buFont typeface="Arial" pitchFamily="34" charset="0"/>
              <a:buChar char="•"/>
            </a:pPr>
            <a:endParaRPr lang="en-US" sz="2000" dirty="0" smtClean="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7406640" cy="1295400"/>
          </a:xfrm>
        </p:spPr>
        <p:txBody>
          <a:bodyPr>
            <a:noAutofit/>
          </a:bodyPr>
          <a:lstStyle/>
          <a:p>
            <a:pPr lvl="0">
              <a:spcBef>
                <a:spcPts val="0"/>
              </a:spcBef>
            </a:pP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tx1"/>
                </a:solidFill>
                <a:latin typeface="Times New Roman" pitchFamily="18" charset="0"/>
                <a:cs typeface="Times New Roman" pitchFamily="18" charset="0"/>
              </a:rPr>
              <a:t/>
            </a:r>
            <a:br>
              <a:rPr lang="en-US" sz="3600" b="1" dirty="0" smtClean="0">
                <a:solidFill>
                  <a:schemeClr val="tx1"/>
                </a:solidFill>
                <a:latin typeface="Times New Roman" pitchFamily="18" charset="0"/>
                <a:cs typeface="Times New Roman" pitchFamily="18" charset="0"/>
              </a:rPr>
            </a:br>
            <a:r>
              <a:rPr lang="en-US" sz="3600" b="1" dirty="0" smtClean="0">
                <a:solidFill>
                  <a:schemeClr val="tx1"/>
                </a:solidFill>
                <a:latin typeface="Times New Roman" pitchFamily="18" charset="0"/>
                <a:cs typeface="Times New Roman" pitchFamily="18" charset="0"/>
              </a:rPr>
              <a:t/>
            </a:r>
            <a:br>
              <a:rPr lang="en-US" sz="3600" b="1" dirty="0" smtClean="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What else do we need?</a:t>
            </a:r>
            <a:endParaRPr lang="en-US" sz="3600" b="1" u="heavy" dirty="0" smtClean="0">
              <a:solidFill>
                <a:schemeClr val="accent3">
                  <a:lumMod val="50000"/>
                </a:schemeClr>
              </a:solidFill>
            </a:endParaRPr>
          </a:p>
        </p:txBody>
      </p:sp>
      <p:sp>
        <p:nvSpPr>
          <p:cNvPr id="3" name="Subtitle 2"/>
          <p:cNvSpPr>
            <a:spLocks noGrp="1"/>
          </p:cNvSpPr>
          <p:nvPr>
            <p:ph type="subTitle" idx="1"/>
          </p:nvPr>
        </p:nvSpPr>
        <p:spPr>
          <a:xfrm>
            <a:off x="1143000" y="1905000"/>
            <a:ext cx="7620000" cy="4267200"/>
          </a:xfrm>
        </p:spPr>
        <p:txBody>
          <a:bodyPr>
            <a:noAutofit/>
          </a:bodyPr>
          <a:lstStyle/>
          <a:p>
            <a:pPr>
              <a:buFont typeface="Arial" pitchFamily="34" charset="0"/>
              <a:buChar char="•"/>
            </a:pPr>
            <a:r>
              <a:rPr lang="en-US" sz="3600" dirty="0" smtClean="0"/>
              <a:t> </a:t>
            </a:r>
            <a:r>
              <a:rPr lang="en-US" sz="2400" dirty="0" smtClean="0">
                <a:solidFill>
                  <a:schemeClr val="tx1"/>
                </a:solidFill>
                <a:latin typeface="Times New Roman" pitchFamily="18" charset="0"/>
                <a:cs typeface="Times New Roman" pitchFamily="18" charset="0"/>
              </a:rPr>
              <a:t>More open access resources (such as </a:t>
            </a:r>
            <a:r>
              <a:rPr lang="en-US" sz="2400" dirty="0">
                <a:solidFill>
                  <a:schemeClr val="tx1"/>
                </a:solidFill>
                <a:latin typeface="Times New Roman" pitchFamily="18" charset="0"/>
                <a:cs typeface="Times New Roman" pitchFamily="18" charset="0"/>
              </a:rPr>
              <a:t>corpus </a:t>
            </a:r>
            <a:r>
              <a:rPr lang="en-US" sz="2400" dirty="0" smtClean="0">
                <a:solidFill>
                  <a:schemeClr val="tx1"/>
                </a:solidFill>
                <a:latin typeface="Times New Roman" pitchFamily="18" charset="0"/>
                <a:cs typeface="Times New Roman" pitchFamily="18" charset="0"/>
              </a:rPr>
              <a:t>text)</a:t>
            </a:r>
            <a:endParaRPr lang="en-US" sz="2400" dirty="0" smtClean="0">
              <a:solidFill>
                <a:schemeClr val="tx1"/>
              </a:solidFill>
              <a:latin typeface="Times New Roman" pitchFamily="18" charset="0"/>
              <a:cs typeface="Times New Roman" pitchFamily="18" charset="0"/>
            </a:endParaRPr>
          </a:p>
          <a:p>
            <a:pPr>
              <a:buFont typeface="Arial" pitchFamily="34" charset="0"/>
              <a:buChar char="•"/>
            </a:pPr>
            <a:r>
              <a:rPr lang="en-US" sz="2400" dirty="0" smtClean="0">
                <a:solidFill>
                  <a:schemeClr val="tx1"/>
                </a:solidFill>
                <a:latin typeface="Times New Roman" pitchFamily="18" charset="0"/>
                <a:cs typeface="Times New Roman" pitchFamily="18" charset="0"/>
              </a:rPr>
              <a:t> Bi-lingual/multi-lingual and multi format resources (including maps, images, datasets, reference tools) </a:t>
            </a:r>
          </a:p>
          <a:p>
            <a:pPr>
              <a:buFont typeface="Arial" pitchFamily="34" charset="0"/>
              <a:buChar char="•"/>
            </a:pPr>
            <a:r>
              <a:rPr lang="en-US" sz="2400" dirty="0" smtClean="0">
                <a:solidFill>
                  <a:schemeClr val="tx1"/>
                </a:solidFill>
                <a:latin typeface="Times New Roman" pitchFamily="18" charset="0"/>
                <a:cs typeface="Times New Roman" pitchFamily="18" charset="0"/>
              </a:rPr>
              <a:t> Interdisciplinary/multi-disciplinary resources</a:t>
            </a:r>
          </a:p>
          <a:p>
            <a:pPr>
              <a:buFont typeface="Arial" pitchFamily="34" charset="0"/>
              <a:buChar char="•"/>
            </a:pPr>
            <a:r>
              <a:rPr lang="en-US" sz="2400" dirty="0" smtClean="0">
                <a:solidFill>
                  <a:schemeClr val="tx1"/>
                </a:solidFill>
                <a:latin typeface="Times New Roman" pitchFamily="18" charset="0"/>
                <a:cs typeface="Times New Roman" pitchFamily="18" charset="0"/>
              </a:rPr>
              <a:t> Specialized database (such as archaeology/cultural relics database) </a:t>
            </a:r>
          </a:p>
          <a:p>
            <a:pPr>
              <a:buFont typeface="Arial" pitchFamily="34" charset="0"/>
              <a:buChar char="•"/>
            </a:pPr>
            <a:r>
              <a:rPr lang="en-US" sz="2400" dirty="0" smtClean="0">
                <a:solidFill>
                  <a:schemeClr val="tx1"/>
                </a:solidFill>
                <a:latin typeface="Times New Roman" pitchFamily="18" charset="0"/>
                <a:cs typeface="Times New Roman" pitchFamily="18" charset="0"/>
              </a:rPr>
              <a:t> More customized and creative vendor service </a:t>
            </a:r>
          </a:p>
          <a:p>
            <a:pPr>
              <a:buFont typeface="Arial" pitchFamily="34" charset="0"/>
              <a:buChar char="•"/>
            </a:pPr>
            <a:r>
              <a:rPr lang="en-US" sz="2400" dirty="0" smtClean="0">
                <a:solidFill>
                  <a:schemeClr val="tx1"/>
                </a:solidFill>
                <a:latin typeface="Times New Roman" pitchFamily="18" charset="0"/>
                <a:cs typeface="Times New Roman" pitchFamily="18" charset="0"/>
              </a:rPr>
              <a:t> Emerging new service: such as acquiring image usage permission from publishers for scholarly publication</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057400"/>
            <a:ext cx="7239000" cy="707886"/>
          </a:xfrm>
          <a:prstGeom prst="rect">
            <a:avLst/>
          </a:prstGeom>
        </p:spPr>
        <p:txBody>
          <a:bodyPr wrap="square">
            <a:spAutoFit/>
          </a:bodyPr>
          <a:lstStyle/>
          <a:p>
            <a:pPr lvl="0" indent="-514350">
              <a:buFont typeface="Arial" pitchFamily="34" charset="0"/>
              <a:buChar char="•"/>
            </a:pPr>
            <a:endParaRPr lang="en-US" sz="2000" dirty="0" smtClean="0">
              <a:latin typeface="Times New Roman" pitchFamily="18" charset="0"/>
              <a:cs typeface="Times New Roman" pitchFamily="18" charset="0"/>
            </a:endParaRPr>
          </a:p>
          <a:p>
            <a:pPr lvl="0" indent="-514350">
              <a:buFont typeface="Arial" pitchFamily="34" charset="0"/>
              <a:buChar char="•"/>
            </a:pPr>
            <a:endParaRPr lang="en-US" sz="2000" dirty="0" smtClean="0">
              <a:latin typeface="Times New Roman" pitchFamily="18" charset="0"/>
              <a:cs typeface="Times New Roman" pitchFamily="18" charset="0"/>
            </a:endParaRPr>
          </a:p>
        </p:txBody>
      </p:sp>
      <p:sp>
        <p:nvSpPr>
          <p:cNvPr id="7" name="TextBox 6"/>
          <p:cNvSpPr txBox="1"/>
          <p:nvPr/>
        </p:nvSpPr>
        <p:spPr>
          <a:xfrm>
            <a:off x="1752600" y="609600"/>
            <a:ext cx="6019800" cy="2308324"/>
          </a:xfrm>
          <a:prstGeom prst="rect">
            <a:avLst/>
          </a:prstGeom>
          <a:noFill/>
        </p:spPr>
        <p:txBody>
          <a:bodyPr wrap="square" rtlCol="0">
            <a:spAutoFit/>
          </a:bodyPr>
          <a:lstStyle/>
          <a:p>
            <a:r>
              <a:rPr lang="en-US" sz="2400" b="1" dirty="0" smtClean="0">
                <a:solidFill>
                  <a:schemeClr val="accent5"/>
                </a:solidFill>
                <a:latin typeface="Times New Roman" pitchFamily="18" charset="0"/>
                <a:cs typeface="Times New Roman" pitchFamily="18" charset="0"/>
              </a:rPr>
              <a:t>“It was the best of times, it was the worst of times...It was the spring of hope, it was the winter of despair, we had everything before us, we had nothing before us...”</a:t>
            </a:r>
          </a:p>
          <a:p>
            <a:endParaRPr lang="en-US" sz="2400" b="1" dirty="0" smtClean="0">
              <a:solidFill>
                <a:schemeClr val="accent5"/>
              </a:solidFill>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 Tale of Two Cities</a:t>
            </a:r>
            <a:endParaRPr lang="en-US" sz="2400" dirty="0">
              <a:latin typeface="Times New Roman" pitchFamily="18" charset="0"/>
              <a:cs typeface="Times New Roman" pitchFamily="18" charset="0"/>
            </a:endParaRPr>
          </a:p>
        </p:txBody>
      </p:sp>
      <p:sp>
        <p:nvSpPr>
          <p:cNvPr id="8" name="TextBox 7"/>
          <p:cNvSpPr txBox="1"/>
          <p:nvPr/>
        </p:nvSpPr>
        <p:spPr>
          <a:xfrm>
            <a:off x="1219200" y="4038600"/>
            <a:ext cx="3733800" cy="830997"/>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Our dialogue and exploration will continue...</a:t>
            </a:r>
            <a:endParaRPr lang="en-US" sz="2400" b="1" dirty="0">
              <a:solidFill>
                <a:srgbClr val="002060"/>
              </a:solidFill>
              <a:latin typeface="Times New Roman" pitchFamily="18" charset="0"/>
              <a:cs typeface="Times New Roman" pitchFamily="18" charset="0"/>
            </a:endParaRPr>
          </a:p>
        </p:txBody>
      </p:sp>
      <p:pic>
        <p:nvPicPr>
          <p:cNvPr id="1026" name="Picture 2" descr="https://cdn-images-1.medium.com/max/1600/1*ZTql7wapB_k_l6v9WXqGWg.png"/>
          <p:cNvPicPr>
            <a:picLocks noChangeAspect="1" noChangeArrowheads="1"/>
          </p:cNvPicPr>
          <p:nvPr/>
        </p:nvPicPr>
        <p:blipFill>
          <a:blip r:embed="rId2"/>
          <a:srcRect/>
          <a:stretch>
            <a:fillRect/>
          </a:stretch>
        </p:blipFill>
        <p:spPr bwMode="auto">
          <a:xfrm>
            <a:off x="4876800" y="3581400"/>
            <a:ext cx="3962400" cy="30116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533400"/>
            <a:ext cx="6781800" cy="993882"/>
          </a:xfrm>
        </p:spPr>
        <p:txBody>
          <a:bodyPr>
            <a:normAutofit/>
          </a:bodyPr>
          <a:lstStyle/>
          <a:p>
            <a:r>
              <a:rPr lang="en-US" sz="4400" b="1" u="heavy" dirty="0" smtClean="0"/>
              <a:t>Outlines</a:t>
            </a:r>
            <a:endParaRPr lang="en-US" sz="4400" b="1" u="heavy" dirty="0"/>
          </a:p>
        </p:txBody>
      </p:sp>
      <p:sp>
        <p:nvSpPr>
          <p:cNvPr id="3" name="Subtitle 2"/>
          <p:cNvSpPr>
            <a:spLocks noGrp="1"/>
          </p:cNvSpPr>
          <p:nvPr>
            <p:ph type="subTitle" idx="1"/>
          </p:nvPr>
        </p:nvSpPr>
        <p:spPr>
          <a:xfrm>
            <a:off x="1676400" y="1600200"/>
            <a:ext cx="6553200" cy="4572000"/>
          </a:xfrm>
        </p:spPr>
        <p:txBody>
          <a:bodyPr>
            <a:noAutofit/>
          </a:bodyPr>
          <a:lstStyle/>
          <a:p>
            <a:pPr marL="541782" indent="-514350">
              <a:buFont typeface="Arial" pitchFamily="34" charset="0"/>
              <a:buChar char="•"/>
            </a:pPr>
            <a:r>
              <a:rPr lang="en-US" sz="2800" dirty="0" smtClean="0">
                <a:solidFill>
                  <a:srgbClr val="002060"/>
                </a:solidFill>
                <a:latin typeface="Times New Roman" pitchFamily="18" charset="0"/>
                <a:cs typeface="Times New Roman" pitchFamily="18" charset="0"/>
              </a:rPr>
              <a:t>Resources for core collections: local gazetteers </a:t>
            </a:r>
          </a:p>
          <a:p>
            <a:pPr marL="541782" lvl="0" indent="-514350">
              <a:buFont typeface="Arial" pitchFamily="34" charset="0"/>
              <a:buChar char="•"/>
            </a:pPr>
            <a:endParaRPr lang="en-US" sz="2800" dirty="0" smtClean="0">
              <a:solidFill>
                <a:srgbClr val="002060"/>
              </a:solidFill>
              <a:latin typeface="Times New Roman" pitchFamily="18" charset="0"/>
              <a:cs typeface="Times New Roman" pitchFamily="18" charset="0"/>
            </a:endParaRPr>
          </a:p>
          <a:p>
            <a:pPr marL="0" lvl="0" indent="-514350">
              <a:spcBef>
                <a:spcPts val="0"/>
              </a:spcBef>
              <a:buFont typeface="Arial" pitchFamily="34" charset="0"/>
              <a:buChar char="•"/>
            </a:pPr>
            <a:r>
              <a:rPr lang="en-US" sz="2800" dirty="0" smtClean="0">
                <a:solidFill>
                  <a:srgbClr val="002060"/>
                </a:solidFill>
                <a:latin typeface="Times New Roman" pitchFamily="18" charset="0"/>
                <a:cs typeface="Times New Roman" pitchFamily="18" charset="0"/>
              </a:rPr>
              <a:t>Less known resources: ethnic minorities </a:t>
            </a:r>
          </a:p>
          <a:p>
            <a:pPr marL="0" lvl="0" indent="-514350">
              <a:spcBef>
                <a:spcPts val="0"/>
              </a:spcBef>
            </a:pPr>
            <a:r>
              <a:rPr lang="en-US" sz="2800" dirty="0" smtClean="0">
                <a:solidFill>
                  <a:srgbClr val="002060"/>
                </a:solidFill>
                <a:latin typeface="Times New Roman" pitchFamily="18" charset="0"/>
                <a:cs typeface="Times New Roman" pitchFamily="18" charset="0"/>
              </a:rPr>
              <a:t>      studies materials</a:t>
            </a:r>
          </a:p>
          <a:p>
            <a:pPr marL="541782" lvl="0" indent="-514350">
              <a:buFont typeface="Arial" pitchFamily="34" charset="0"/>
              <a:buChar char="•"/>
            </a:pPr>
            <a:endParaRPr lang="en-US" sz="2800" dirty="0" smtClean="0">
              <a:solidFill>
                <a:srgbClr val="002060"/>
              </a:solidFill>
              <a:latin typeface="Times New Roman" pitchFamily="18" charset="0"/>
              <a:cs typeface="Times New Roman" pitchFamily="18" charset="0"/>
            </a:endParaRPr>
          </a:p>
          <a:p>
            <a:pPr marL="541782" indent="-514350">
              <a:buFont typeface="Arial" pitchFamily="34" charset="0"/>
              <a:buChar char="•"/>
            </a:pPr>
            <a:r>
              <a:rPr lang="en-US" sz="2800" dirty="0" smtClean="0">
                <a:solidFill>
                  <a:srgbClr val="002060"/>
                </a:solidFill>
                <a:latin typeface="Times New Roman" pitchFamily="18" charset="0"/>
                <a:cs typeface="Times New Roman" pitchFamily="18" charset="0"/>
              </a:rPr>
              <a:t>Evolving resources: materials on arts &amp; archaeology</a:t>
            </a:r>
          </a:p>
          <a:p>
            <a:pPr marL="541782" indent="-514350">
              <a:buFont typeface="Arial" pitchFamily="34" charset="0"/>
              <a:buChar char="•"/>
            </a:pPr>
            <a:endParaRPr lang="en-US" sz="2800" dirty="0" smtClean="0">
              <a:solidFill>
                <a:srgbClr val="002060"/>
              </a:solidFill>
              <a:latin typeface="Times New Roman" pitchFamily="18" charset="0"/>
              <a:cs typeface="Times New Roman" pitchFamily="18" charset="0"/>
            </a:endParaRPr>
          </a:p>
          <a:p>
            <a:pPr marL="541782" indent="-514350">
              <a:buFont typeface="Arial" pitchFamily="34" charset="0"/>
              <a:buChar char="•"/>
            </a:pPr>
            <a:r>
              <a:rPr lang="en-US" sz="2800" dirty="0" smtClean="0">
                <a:solidFill>
                  <a:srgbClr val="002060"/>
                </a:solidFill>
                <a:latin typeface="Times New Roman" pitchFamily="18" charset="0"/>
                <a:cs typeface="Times New Roman" pitchFamily="18" charset="0"/>
              </a:rPr>
              <a:t>What else do we need?</a:t>
            </a:r>
          </a:p>
          <a:p>
            <a:pPr marL="541782" lvl="0" indent="-514350">
              <a:buFont typeface="Arial" pitchFamily="34" charset="0"/>
              <a:buChar char="•"/>
            </a:pPr>
            <a:endParaRPr lang="en-US" sz="2800"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7406640" cy="1066800"/>
          </a:xfrm>
        </p:spPr>
        <p:txBody>
          <a:bodyPr>
            <a:noAutofit/>
          </a:bodyPr>
          <a:lstStyle/>
          <a:p>
            <a:pPr lvl="0">
              <a:spcBef>
                <a:spcPts val="0"/>
              </a:spcBef>
            </a:pP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dirty="0" smtClean="0">
                <a:solidFill>
                  <a:srgbClr val="002060"/>
                </a:solidFill>
                <a:latin typeface="Times New Roman" pitchFamily="18" charset="0"/>
                <a:cs typeface="Times New Roman" pitchFamily="18" charset="0"/>
              </a:rPr>
              <a:t> Resources for core collections: local gazetteers </a:t>
            </a:r>
          </a:p>
        </p:txBody>
      </p:sp>
      <p:sp>
        <p:nvSpPr>
          <p:cNvPr id="3" name="Subtitle 2"/>
          <p:cNvSpPr>
            <a:spLocks noGrp="1"/>
          </p:cNvSpPr>
          <p:nvPr>
            <p:ph type="subTitle" idx="1"/>
          </p:nvPr>
        </p:nvSpPr>
        <p:spPr>
          <a:xfrm>
            <a:off x="1143000" y="1524000"/>
            <a:ext cx="8001000" cy="4800600"/>
          </a:xfrm>
        </p:spPr>
        <p:txBody>
          <a:bodyPr>
            <a:noAutofit/>
          </a:bodyPr>
          <a:lstStyle/>
          <a:p>
            <a:pPr marL="541782" lvl="0" indent="-514350"/>
            <a:endParaRPr lang="en-US" sz="2800" b="1" dirty="0" smtClean="0">
              <a:solidFill>
                <a:srgbClr val="002060"/>
              </a:solidFill>
            </a:endParaRPr>
          </a:p>
          <a:p>
            <a:pPr marL="541782" lvl="0" indent="-514350"/>
            <a:r>
              <a:rPr lang="en-US" sz="2400" b="1" dirty="0" smtClean="0">
                <a:solidFill>
                  <a:srgbClr val="002060"/>
                </a:solidFill>
                <a:latin typeface="Arial" pitchFamily="34" charset="0"/>
                <a:cs typeface="Arial" pitchFamily="34" charset="0"/>
              </a:rPr>
              <a:t>Facts we learned: </a:t>
            </a:r>
            <a:r>
              <a:rPr lang="en-US" altLang="zh-CN" sz="2000" dirty="0" smtClean="0">
                <a:solidFill>
                  <a:srgbClr val="FF0000"/>
                </a:solidFill>
                <a:latin typeface="Times New Roman" pitchFamily="18" charset="0"/>
                <a:cs typeface="Times New Roman" pitchFamily="18" charset="0"/>
              </a:rPr>
              <a:t>469</a:t>
            </a:r>
            <a:r>
              <a:rPr lang="en-US" altLang="zh-CN" sz="2000" dirty="0" smtClean="0">
                <a:solidFill>
                  <a:schemeClr val="tx1"/>
                </a:solidFill>
                <a:latin typeface="Times New Roman" pitchFamily="18" charset="0"/>
                <a:cs typeface="Times New Roman" pitchFamily="18" charset="0"/>
              </a:rPr>
              <a:t> Local Records Libraries </a:t>
            </a:r>
            <a:r>
              <a:rPr lang="zh-CN" altLang="en-US" sz="2000" dirty="0" smtClean="0">
                <a:solidFill>
                  <a:schemeClr val="tx1"/>
                </a:solidFill>
                <a:latin typeface="Times New Roman" pitchFamily="18" charset="0"/>
                <a:cs typeface="Times New Roman" pitchFamily="18" charset="0"/>
              </a:rPr>
              <a:t>方志馆 </a:t>
            </a:r>
            <a:r>
              <a:rPr lang="en-US" altLang="zh-CN" sz="2000" dirty="0" smtClean="0">
                <a:solidFill>
                  <a:schemeClr val="tx1"/>
                </a:solidFill>
                <a:latin typeface="Times New Roman" pitchFamily="18" charset="0"/>
                <a:cs typeface="Times New Roman" pitchFamily="18" charset="0"/>
              </a:rPr>
              <a:t>(</a:t>
            </a:r>
            <a:r>
              <a:rPr lang="en-US" altLang="zh-CN" sz="2000" dirty="0" smtClean="0">
                <a:solidFill>
                  <a:srgbClr val="FF0000"/>
                </a:solidFill>
                <a:latin typeface="Times New Roman" pitchFamily="18" charset="0"/>
                <a:cs typeface="Times New Roman" pitchFamily="18" charset="0"/>
              </a:rPr>
              <a:t>1</a:t>
            </a:r>
            <a:r>
              <a:rPr lang="en-US" altLang="zh-CN" sz="2000" dirty="0" smtClean="0">
                <a:solidFill>
                  <a:schemeClr val="tx1"/>
                </a:solidFill>
                <a:latin typeface="Times New Roman" pitchFamily="18" charset="0"/>
                <a:cs typeface="Times New Roman" pitchFamily="18" charset="0"/>
              </a:rPr>
              <a:t> national, </a:t>
            </a:r>
            <a:r>
              <a:rPr lang="en-US" altLang="zh-CN" sz="2000" dirty="0" smtClean="0">
                <a:solidFill>
                  <a:srgbClr val="FF0000"/>
                </a:solidFill>
                <a:latin typeface="Times New Roman" pitchFamily="18" charset="0"/>
                <a:cs typeface="Times New Roman" pitchFamily="18" charset="0"/>
              </a:rPr>
              <a:t>17</a:t>
            </a:r>
            <a:r>
              <a:rPr lang="en-US" altLang="zh-CN" sz="2000" dirty="0" smtClean="0">
                <a:solidFill>
                  <a:schemeClr val="tx1"/>
                </a:solidFill>
                <a:latin typeface="Times New Roman" pitchFamily="18" charset="0"/>
                <a:cs typeface="Times New Roman" pitchFamily="18" charset="0"/>
              </a:rPr>
              <a:t> provincial, </a:t>
            </a:r>
            <a:r>
              <a:rPr lang="en-US" altLang="zh-CN" sz="2000" dirty="0" smtClean="0">
                <a:solidFill>
                  <a:srgbClr val="FF0000"/>
                </a:solidFill>
                <a:latin typeface="Times New Roman" pitchFamily="18" charset="0"/>
                <a:cs typeface="Times New Roman" pitchFamily="18" charset="0"/>
              </a:rPr>
              <a:t>101</a:t>
            </a:r>
            <a:r>
              <a:rPr lang="en-US" altLang="zh-CN" sz="2000" dirty="0" smtClean="0">
                <a:solidFill>
                  <a:schemeClr val="tx1"/>
                </a:solidFill>
                <a:latin typeface="Times New Roman" pitchFamily="18" charset="0"/>
                <a:cs typeface="Times New Roman" pitchFamily="18" charset="0"/>
              </a:rPr>
              <a:t> municipal, </a:t>
            </a:r>
            <a:r>
              <a:rPr lang="en-US" altLang="zh-CN" sz="2000" dirty="0" smtClean="0">
                <a:solidFill>
                  <a:srgbClr val="FF0000"/>
                </a:solidFill>
                <a:latin typeface="Times New Roman" pitchFamily="18" charset="0"/>
                <a:cs typeface="Times New Roman" pitchFamily="18" charset="0"/>
              </a:rPr>
              <a:t>350</a:t>
            </a:r>
            <a:r>
              <a:rPr lang="en-US" altLang="zh-CN" sz="2000" dirty="0" smtClean="0">
                <a:solidFill>
                  <a:schemeClr val="tx1"/>
                </a:solidFill>
                <a:latin typeface="Times New Roman" pitchFamily="18" charset="0"/>
                <a:cs typeface="Times New Roman" pitchFamily="18" charset="0"/>
              </a:rPr>
              <a:t> county level); The National Local Records Library has the largest collection : ca.</a:t>
            </a:r>
            <a:r>
              <a:rPr lang="en-US" altLang="zh-CN" sz="2000" dirty="0" smtClean="0">
                <a:solidFill>
                  <a:srgbClr val="7030A0"/>
                </a:solidFill>
                <a:latin typeface="Times New Roman" pitchFamily="18" charset="0"/>
                <a:cs typeface="Times New Roman" pitchFamily="18" charset="0"/>
              </a:rPr>
              <a:t>10,000</a:t>
            </a:r>
            <a:r>
              <a:rPr lang="en-US" altLang="zh-CN" sz="2000" dirty="0" smtClean="0">
                <a:solidFill>
                  <a:schemeClr val="tx1"/>
                </a:solidFill>
                <a:latin typeface="Times New Roman" pitchFamily="18" charset="0"/>
                <a:cs typeface="Times New Roman" pitchFamily="18" charset="0"/>
              </a:rPr>
              <a:t> titles,</a:t>
            </a:r>
            <a:r>
              <a:rPr lang="en-US" altLang="zh-CN" sz="2000" dirty="0" smtClean="0">
                <a:solidFill>
                  <a:srgbClr val="7030A0"/>
                </a:solidFill>
                <a:latin typeface="Times New Roman" pitchFamily="18" charset="0"/>
                <a:cs typeface="Times New Roman" pitchFamily="18" charset="0"/>
              </a:rPr>
              <a:t>300,000</a:t>
            </a:r>
            <a:r>
              <a:rPr lang="en-US" altLang="zh-CN" sz="2000" dirty="0" smtClean="0">
                <a:solidFill>
                  <a:schemeClr val="tx1"/>
                </a:solidFill>
                <a:latin typeface="Times New Roman" pitchFamily="18" charset="0"/>
                <a:cs typeface="Times New Roman" pitchFamily="18" charset="0"/>
              </a:rPr>
              <a:t> vls. of gazetteers (including surveys of over 20 provinces/cities and 530 counties in 1950s-1960s;  manuscript gazetteers compiled in 1970s-1980s; </a:t>
            </a:r>
            <a:r>
              <a:rPr lang="en-US" altLang="zh-CN" sz="2000" dirty="0" smtClean="0">
                <a:solidFill>
                  <a:srgbClr val="7030A0"/>
                </a:solidFill>
                <a:latin typeface="Times New Roman" pitchFamily="18" charset="0"/>
                <a:cs typeface="Times New Roman" pitchFamily="18" charset="0"/>
              </a:rPr>
              <a:t>8,500</a:t>
            </a:r>
            <a:r>
              <a:rPr lang="en-US" altLang="zh-CN" sz="2000" dirty="0" smtClean="0">
                <a:solidFill>
                  <a:schemeClr val="tx1"/>
                </a:solidFill>
                <a:latin typeface="Times New Roman" pitchFamily="18" charset="0"/>
                <a:cs typeface="Times New Roman" pitchFamily="18" charset="0"/>
              </a:rPr>
              <a:t> yearbooks)</a:t>
            </a:r>
          </a:p>
          <a:p>
            <a:pPr marL="541782" lvl="0" indent="-514350"/>
            <a:endParaRPr lang="en-US" altLang="zh-CN" sz="2000" dirty="0" smtClean="0">
              <a:solidFill>
                <a:schemeClr val="tx1"/>
              </a:solidFill>
              <a:latin typeface="Times New Roman" pitchFamily="18" charset="0"/>
              <a:cs typeface="Times New Roman" pitchFamily="18" charset="0"/>
            </a:endParaRPr>
          </a:p>
          <a:p>
            <a:pPr marL="541782" lvl="0" indent="-514350"/>
            <a:r>
              <a:rPr lang="en-US" sz="2400" b="1" dirty="0" smtClean="0">
                <a:solidFill>
                  <a:srgbClr val="002060"/>
                </a:solidFill>
                <a:latin typeface="Arial" pitchFamily="34" charset="0"/>
                <a:cs typeface="Arial" pitchFamily="34" charset="0"/>
              </a:rPr>
              <a:t>One national project: </a:t>
            </a:r>
            <a:r>
              <a:rPr lang="en-US" altLang="zh-CN" sz="2000" u="sng" dirty="0" smtClean="0">
                <a:solidFill>
                  <a:schemeClr val="accent5"/>
                </a:solidFill>
                <a:latin typeface="Times New Roman" pitchFamily="18" charset="0"/>
                <a:cs typeface="Times New Roman" pitchFamily="18" charset="0"/>
              </a:rPr>
              <a:t>China Local Records Nets </a:t>
            </a:r>
            <a:r>
              <a:rPr lang="zh-CN" altLang="en-US" sz="2000" dirty="0" smtClean="0">
                <a:solidFill>
                  <a:schemeClr val="tx1"/>
                </a:solidFill>
                <a:latin typeface="Times New Roman" pitchFamily="18" charset="0"/>
                <a:cs typeface="Times New Roman" pitchFamily="18" charset="0"/>
              </a:rPr>
              <a:t>（中国方志网</a:t>
            </a:r>
            <a:r>
              <a:rPr lang="en-US" altLang="zh-CN" sz="2000" dirty="0" smtClean="0">
                <a:solidFill>
                  <a:schemeClr val="tx1"/>
                </a:solidFill>
                <a:latin typeface="Times New Roman" pitchFamily="18" charset="0"/>
                <a:cs typeface="Times New Roman" pitchFamily="18" charset="0"/>
              </a:rPr>
              <a:t>,  the national resource management system for integrating local gazetteers, annals, yearbooks, periodicals, audio-video materails, etc.</a:t>
            </a:r>
            <a:r>
              <a:rPr lang="zh-CN" altLang="en-US" sz="2000" dirty="0" smtClean="0">
                <a:solidFill>
                  <a:schemeClr val="tx1"/>
                </a:solidFill>
                <a:latin typeface="Times New Roman" pitchFamily="18" charset="0"/>
                <a:cs typeface="Times New Roman" pitchFamily="18" charset="0"/>
              </a:rPr>
              <a:t>）</a:t>
            </a:r>
            <a:r>
              <a:rPr lang="en-US" sz="2400" b="1" dirty="0" smtClean="0">
                <a:solidFill>
                  <a:srgbClr val="002060"/>
                </a:solidFill>
                <a:hlinkClick r:id="rId2"/>
              </a:rPr>
              <a:t>http://www.difangzhi.cn/zgdfz/index.shtml</a:t>
            </a:r>
            <a:endParaRPr lang="en-US" sz="2400" b="1" dirty="0" smtClean="0">
              <a:solidFill>
                <a:srgbClr val="002060"/>
              </a:solidFill>
            </a:endParaRPr>
          </a:p>
          <a:p>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
            <a:ext cx="7406640" cy="1295400"/>
          </a:xfrm>
        </p:spPr>
        <p:txBody>
          <a:bodyPr>
            <a:noAutofit/>
          </a:bodyPr>
          <a:lstStyle/>
          <a:p>
            <a:pPr>
              <a:spcBef>
                <a:spcPts val="0"/>
              </a:spcBef>
            </a:pPr>
            <a:r>
              <a:rPr lang="en-US" sz="3600" b="1" dirty="0" smtClean="0">
                <a:solidFill>
                  <a:schemeClr val="accent3">
                    <a:lumMod val="50000"/>
                  </a:schemeClr>
                </a:solidFill>
              </a:rPr>
              <a:t/>
            </a:r>
            <a:br>
              <a:rPr lang="en-US" sz="3600" b="1" dirty="0" smtClean="0">
                <a:solidFill>
                  <a:schemeClr val="accent3">
                    <a:lumMod val="50000"/>
                  </a:schemeClr>
                </a:solidFill>
              </a:rPr>
            </a:br>
            <a:r>
              <a:rPr lang="en-US" sz="3600" dirty="0" smtClean="0">
                <a:solidFill>
                  <a:srgbClr val="002060"/>
                </a:solidFill>
                <a:latin typeface="Times New Roman" pitchFamily="18" charset="0"/>
                <a:cs typeface="Times New Roman" pitchFamily="18" charset="0"/>
              </a:rPr>
              <a:t> Resources for core collections: local gazetteers </a:t>
            </a:r>
            <a:endParaRPr lang="en-US" sz="3600" b="1" u="heavy" dirty="0" smtClean="0">
              <a:solidFill>
                <a:schemeClr val="accent3">
                  <a:lumMod val="50000"/>
                </a:schemeClr>
              </a:solidFill>
            </a:endParaRPr>
          </a:p>
        </p:txBody>
      </p:sp>
      <p:pic>
        <p:nvPicPr>
          <p:cNvPr id="4" name="Picture 3" descr="fangzhi wang.png"/>
          <p:cNvPicPr>
            <a:picLocks noChangeAspect="1"/>
          </p:cNvPicPr>
          <p:nvPr/>
        </p:nvPicPr>
        <p:blipFill>
          <a:blip r:embed="rId2"/>
          <a:stretch>
            <a:fillRect/>
          </a:stretch>
        </p:blipFill>
        <p:spPr>
          <a:xfrm>
            <a:off x="1371600" y="1447800"/>
            <a:ext cx="7467600" cy="5029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752600"/>
            <a:ext cx="7848600" cy="4495800"/>
          </a:xfrm>
        </p:spPr>
        <p:txBody>
          <a:bodyPr>
            <a:noAutofit/>
          </a:bodyPr>
          <a:lstStyle/>
          <a:p>
            <a:pPr marL="0" lvl="0" indent="-514350">
              <a:spcBef>
                <a:spcPts val="0"/>
              </a:spcBef>
            </a:pPr>
            <a:r>
              <a:rPr lang="en-US" sz="2800" b="1" dirty="0" smtClean="0">
                <a:solidFill>
                  <a:srgbClr val="002060"/>
                </a:solidFill>
              </a:rPr>
              <a:t>Publishing projests of the Chinese Local Records Publishing House:</a:t>
            </a:r>
          </a:p>
          <a:p>
            <a:pPr marL="0" lvl="0" indent="-514350">
              <a:spcBef>
                <a:spcPts val="0"/>
              </a:spcBef>
            </a:pPr>
            <a:r>
              <a:rPr lang="en-US" sz="2000" dirty="0" smtClean="0">
                <a:solidFill>
                  <a:srgbClr val="7030A0"/>
                </a:solidFill>
                <a:latin typeface="Times New Roman" pitchFamily="18" charset="0"/>
                <a:cs typeface="Times New Roman" pitchFamily="18" charset="0"/>
              </a:rPr>
              <a:t>⃰  Over </a:t>
            </a:r>
            <a:r>
              <a:rPr lang="en-US" sz="2000" dirty="0" smtClean="0">
                <a:solidFill>
                  <a:srgbClr val="FF0000"/>
                </a:solidFill>
                <a:latin typeface="Times New Roman" pitchFamily="18" charset="0"/>
                <a:cs typeface="Times New Roman" pitchFamily="18" charset="0"/>
              </a:rPr>
              <a:t>8,000</a:t>
            </a:r>
            <a:r>
              <a:rPr lang="en-US" sz="2000" dirty="0" smtClean="0">
                <a:solidFill>
                  <a:srgbClr val="7030A0"/>
                </a:solidFill>
                <a:latin typeface="Times New Roman" pitchFamily="18" charset="0"/>
                <a:cs typeface="Times New Roman" pitchFamily="18" charset="0"/>
              </a:rPr>
              <a:t> titles (100,000 vls.) gazetteers are published</a:t>
            </a:r>
          </a:p>
          <a:p>
            <a:pPr marL="0" lvl="0" indent="-514350">
              <a:spcBef>
                <a:spcPts val="0"/>
              </a:spcBef>
            </a:pPr>
            <a:endParaRPr lang="en-US" sz="2000" dirty="0" smtClean="0">
              <a:solidFill>
                <a:srgbClr val="7030A0"/>
              </a:solidFill>
              <a:latin typeface="Times New Roman" pitchFamily="18" charset="0"/>
              <a:cs typeface="Times New Roman" pitchFamily="18" charset="0"/>
            </a:endParaRPr>
          </a:p>
          <a:p>
            <a:pPr marL="0" lvl="0" indent="-514350">
              <a:spcBef>
                <a:spcPts val="0"/>
              </a:spcBef>
            </a:pPr>
            <a:r>
              <a:rPr lang="en-US" sz="2000" dirty="0" smtClean="0">
                <a:solidFill>
                  <a:srgbClr val="7030A0"/>
                </a:solidFill>
                <a:latin typeface="Times New Roman" pitchFamily="18" charset="0"/>
                <a:cs typeface="Times New Roman" pitchFamily="18" charset="0"/>
              </a:rPr>
              <a:t>⃰  Eight brand series </a:t>
            </a:r>
            <a:r>
              <a:rPr lang="zh-CN" altLang="en-US" sz="2000" dirty="0" smtClean="0">
                <a:solidFill>
                  <a:srgbClr val="7030A0"/>
                </a:solidFill>
                <a:latin typeface="Times New Roman" pitchFamily="18" charset="0"/>
                <a:cs typeface="Times New Roman" pitchFamily="18" charset="0"/>
              </a:rPr>
              <a:t>（八大名牌系列）</a:t>
            </a:r>
            <a:r>
              <a:rPr lang="en-US" altLang="zh-CN" sz="2000" dirty="0" smtClean="0">
                <a:solidFill>
                  <a:srgbClr val="7030A0"/>
                </a:solidFill>
                <a:latin typeface="Times New Roman" pitchFamily="18" charset="0"/>
                <a:cs typeface="Times New Roman" pitchFamily="18" charset="0"/>
              </a:rPr>
              <a:t>are established</a:t>
            </a:r>
            <a:r>
              <a:rPr lang="en-US" sz="2000" dirty="0" smtClean="0">
                <a:solidFill>
                  <a:srgbClr val="7030A0"/>
                </a:solidFill>
                <a:latin typeface="Times New Roman" pitchFamily="18" charset="0"/>
                <a:cs typeface="Times New Roman" pitchFamily="18" charset="0"/>
              </a:rPr>
              <a:t>: </a:t>
            </a:r>
          </a:p>
          <a:p>
            <a:pPr marL="0" lvl="0" indent="-514350">
              <a:spcBef>
                <a:spcPts val="0"/>
              </a:spcBef>
              <a:buFont typeface="Arial" pitchFamily="34" charset="0"/>
              <a:buChar char="•"/>
            </a:pPr>
            <a:r>
              <a:rPr lang="en-US" altLang="zh-CN" sz="2000" dirty="0" smtClean="0">
                <a:latin typeface="Times New Roman" pitchFamily="18" charset="0"/>
                <a:cs typeface="Times New Roman" pitchFamily="18" charset="0"/>
              </a:rPr>
              <a:t>High-quality yearbooks </a:t>
            </a:r>
            <a:r>
              <a:rPr lang="zh-CN" altLang="en-US" sz="2000" dirty="0" smtClean="0"/>
              <a:t>名鉴 </a:t>
            </a:r>
            <a:endParaRPr lang="en-US" altLang="zh-CN" sz="2000" dirty="0" smtClean="0"/>
          </a:p>
          <a:p>
            <a:pPr marL="0" lvl="0" indent="-514350">
              <a:spcBef>
                <a:spcPts val="0"/>
              </a:spcBef>
              <a:buFont typeface="Arial" pitchFamily="34" charset="0"/>
              <a:buChar char="•"/>
            </a:pPr>
            <a:r>
              <a:rPr lang="en-US" altLang="zh-CN" sz="2000" dirty="0" smtClean="0">
                <a:latin typeface="Times New Roman" pitchFamily="18" charset="0"/>
                <a:cs typeface="Times New Roman" pitchFamily="18" charset="0"/>
              </a:rPr>
              <a:t>Gazetteers of famous towns and villages</a:t>
            </a:r>
            <a:r>
              <a:rPr lang="zh-CN" altLang="en-US" sz="2000" dirty="0" smtClean="0"/>
              <a:t>名镇名村志</a:t>
            </a:r>
            <a:endParaRPr lang="en-US" altLang="zh-CN" sz="2000" dirty="0" smtClean="0"/>
          </a:p>
          <a:p>
            <a:pPr marL="0" lvl="0" indent="-514350">
              <a:spcBef>
                <a:spcPts val="0"/>
              </a:spcBef>
              <a:buFont typeface="Arial" pitchFamily="34" charset="0"/>
              <a:buChar char="•"/>
            </a:pPr>
            <a:r>
              <a:rPr lang="en-US" altLang="zh-CN" sz="2000" dirty="0" smtClean="0">
                <a:latin typeface="Times New Roman" pitchFamily="18" charset="0"/>
                <a:cs typeface="Times New Roman" pitchFamily="18" charset="0"/>
              </a:rPr>
              <a:t>Poverty reduction program reports</a:t>
            </a:r>
            <a:r>
              <a:rPr lang="zh-CN" altLang="en-US" sz="2000" dirty="0" smtClean="0"/>
              <a:t>扶贫志</a:t>
            </a:r>
            <a:endParaRPr lang="en-US" altLang="zh-CN" sz="2000" dirty="0" smtClean="0"/>
          </a:p>
          <a:p>
            <a:pPr marL="0" lvl="0" indent="-514350">
              <a:spcBef>
                <a:spcPts val="0"/>
              </a:spcBef>
              <a:buFont typeface="Arial" pitchFamily="34" charset="0"/>
              <a:buChar char="•"/>
            </a:pPr>
            <a:r>
              <a:rPr lang="en-US" altLang="zh-CN" sz="2000" dirty="0" smtClean="0">
                <a:latin typeface="Times New Roman" pitchFamily="18" charset="0"/>
                <a:cs typeface="Times New Roman" pitchFamily="18" charset="0"/>
              </a:rPr>
              <a:t>Seleted gazetteers on social science subjects  </a:t>
            </a:r>
            <a:r>
              <a:rPr lang="zh-CN" altLang="en-US" sz="2000" dirty="0" smtClean="0"/>
              <a:t>社科精品志</a:t>
            </a:r>
            <a:endParaRPr lang="en-US" altLang="zh-CN" sz="2000" dirty="0" smtClean="0"/>
          </a:p>
          <a:p>
            <a:pPr marL="0" lvl="0" indent="-514350">
              <a:spcBef>
                <a:spcPts val="0"/>
              </a:spcBef>
              <a:buFont typeface="Arial" pitchFamily="34" charset="0"/>
              <a:buChar char="•"/>
            </a:pPr>
            <a:r>
              <a:rPr lang="en-US" altLang="zh-CN" sz="2000" dirty="0" smtClean="0">
                <a:latin typeface="Times New Roman" pitchFamily="18" charset="0"/>
                <a:cs typeface="Times New Roman" pitchFamily="18" charset="0"/>
              </a:rPr>
              <a:t>Theoretical studies on local gazetteers</a:t>
            </a:r>
            <a:r>
              <a:rPr lang="zh-CN" altLang="en-US" sz="2000" dirty="0" smtClean="0">
                <a:latin typeface="Times New Roman" pitchFamily="18" charset="0"/>
                <a:cs typeface="Times New Roman" pitchFamily="18" charset="0"/>
              </a:rPr>
              <a:t>方</a:t>
            </a:r>
            <a:r>
              <a:rPr lang="zh-CN" altLang="en-US" sz="2000" dirty="0" smtClean="0"/>
              <a:t>志理论研究著作</a:t>
            </a:r>
            <a:endParaRPr lang="en-US" altLang="zh-CN" sz="2000" dirty="0" smtClean="0"/>
          </a:p>
          <a:p>
            <a:pPr marL="0" lvl="0" indent="-514350">
              <a:spcBef>
                <a:spcPts val="0"/>
              </a:spcBef>
              <a:buFont typeface="Arial" pitchFamily="34" charset="0"/>
              <a:buChar char="•"/>
            </a:pPr>
            <a:r>
              <a:rPr lang="en-US" altLang="zh-CN" sz="2000" dirty="0" smtClean="0">
                <a:latin typeface="Times New Roman" pitchFamily="18" charset="0"/>
                <a:cs typeface="Times New Roman" pitchFamily="18" charset="0"/>
              </a:rPr>
              <a:t>Publications of renowned historical gazetteers</a:t>
            </a:r>
            <a:r>
              <a:rPr lang="zh-CN" altLang="en-US" sz="2000" dirty="0" smtClean="0"/>
              <a:t>历代名志整理出版系列</a:t>
            </a:r>
            <a:endParaRPr lang="en-US" altLang="zh-CN" sz="2000" dirty="0" smtClean="0"/>
          </a:p>
          <a:p>
            <a:pPr marL="0" lvl="0" indent="-514350">
              <a:spcBef>
                <a:spcPts val="0"/>
              </a:spcBef>
              <a:buFont typeface="Arial" pitchFamily="34" charset="0"/>
              <a:buChar char="•"/>
            </a:pPr>
            <a:r>
              <a:rPr lang="en-US" altLang="zh-CN" sz="2000" dirty="0" smtClean="0">
                <a:latin typeface="Times New Roman" pitchFamily="18" charset="0"/>
                <a:cs typeface="Times New Roman" pitchFamily="18" charset="0"/>
              </a:rPr>
              <a:t>gazetteers as products of </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Chinese culture going global” strategy </a:t>
            </a:r>
            <a:r>
              <a:rPr lang="zh-CN" altLang="en-US" sz="2000" dirty="0" smtClean="0"/>
              <a:t>“方志文化走出去”系列</a:t>
            </a:r>
            <a:endParaRPr lang="en-US" altLang="zh-CN" sz="2000" dirty="0" smtClean="0"/>
          </a:p>
          <a:p>
            <a:pPr marL="0" lvl="0" indent="-514350">
              <a:spcBef>
                <a:spcPts val="0"/>
              </a:spcBef>
              <a:buFont typeface="Arial" pitchFamily="34" charset="0"/>
              <a:buChar char="•"/>
            </a:pPr>
            <a:r>
              <a:rPr lang="en-US" altLang="zh-CN" sz="2000" dirty="0" smtClean="0">
                <a:solidFill>
                  <a:schemeClr val="tx1"/>
                </a:solidFill>
                <a:latin typeface="Times New Roman" pitchFamily="18" charset="0"/>
                <a:cs typeface="Times New Roman" pitchFamily="18" charset="0"/>
              </a:rPr>
              <a:t>China local records publishing </a:t>
            </a:r>
            <a:r>
              <a:rPr lang="en-US" altLang="zh-CN" sz="2000" dirty="0" smtClean="0">
                <a:latin typeface="Times New Roman" pitchFamily="18" charset="0"/>
                <a:cs typeface="Times New Roman" pitchFamily="18" charset="0"/>
              </a:rPr>
              <a:t>website</a:t>
            </a:r>
            <a:r>
              <a:rPr lang="zh-CN" altLang="en-US" sz="2000" dirty="0" smtClean="0"/>
              <a:t>中国方志出版网</a:t>
            </a:r>
            <a:endParaRPr lang="en-US" sz="2000" dirty="0">
              <a:solidFill>
                <a:schemeClr val="tx1"/>
              </a:solidFill>
              <a:latin typeface="Times New Roman" pitchFamily="18" charset="0"/>
              <a:cs typeface="Times New Roman" pitchFamily="18" charset="0"/>
            </a:endParaRPr>
          </a:p>
        </p:txBody>
      </p:sp>
      <p:sp>
        <p:nvSpPr>
          <p:cNvPr id="5" name="Title 1"/>
          <p:cNvSpPr>
            <a:spLocks noGrp="1"/>
          </p:cNvSpPr>
          <p:nvPr>
            <p:ph type="ctrTitle"/>
          </p:nvPr>
        </p:nvSpPr>
        <p:spPr>
          <a:xfrm>
            <a:off x="1432560" y="359898"/>
            <a:ext cx="7406640" cy="1087902"/>
          </a:xfrm>
        </p:spPr>
        <p:txBody>
          <a:bodyPr>
            <a:noAutofit/>
          </a:bodyPr>
          <a:lstStyle/>
          <a:p>
            <a:pPr>
              <a:spcBef>
                <a:spcPts val="0"/>
              </a:spcBef>
            </a:pP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dirty="0" smtClean="0">
                <a:solidFill>
                  <a:srgbClr val="002060"/>
                </a:solidFill>
                <a:latin typeface="Times New Roman" pitchFamily="18" charset="0"/>
                <a:cs typeface="Times New Roman" pitchFamily="18" charset="0"/>
              </a:rPr>
              <a:t> Resources for core collections: local gazetteers </a:t>
            </a:r>
            <a:endParaRPr lang="en-US" sz="3600" b="1" u="heavy"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ngzhi shudian1.jpg"/>
          <p:cNvPicPr>
            <a:picLocks noChangeAspect="1"/>
          </p:cNvPicPr>
          <p:nvPr/>
        </p:nvPicPr>
        <p:blipFill>
          <a:blip r:embed="rId2"/>
          <a:stretch>
            <a:fillRect/>
          </a:stretch>
        </p:blipFill>
        <p:spPr>
          <a:xfrm>
            <a:off x="1600200" y="1066800"/>
            <a:ext cx="7010400" cy="516694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7092" y="228600"/>
            <a:ext cx="7406640" cy="1066800"/>
          </a:xfrm>
        </p:spPr>
        <p:txBody>
          <a:bodyPr>
            <a:noAutofit/>
          </a:bodyPr>
          <a:lstStyle/>
          <a:p>
            <a:pPr lvl="0">
              <a:spcBef>
                <a:spcPts val="0"/>
              </a:spcBef>
            </a:pP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dirty="0" smtClean="0">
                <a:solidFill>
                  <a:schemeClr val="tx1"/>
                </a:solidFill>
                <a:latin typeface="Times New Roman" pitchFamily="18" charset="0"/>
                <a:cs typeface="Times New Roman" pitchFamily="18" charset="0"/>
              </a:rPr>
              <a:t>Less known resources: ethnic minorities studies materials</a:t>
            </a:r>
          </a:p>
        </p:txBody>
      </p:sp>
      <p:sp>
        <p:nvSpPr>
          <p:cNvPr id="3" name="Subtitle 2"/>
          <p:cNvSpPr>
            <a:spLocks noGrp="1"/>
          </p:cNvSpPr>
          <p:nvPr>
            <p:ph type="subTitle" idx="1"/>
          </p:nvPr>
        </p:nvSpPr>
        <p:spPr>
          <a:xfrm>
            <a:off x="1143000" y="1523999"/>
            <a:ext cx="8001000" cy="5114925"/>
          </a:xfrm>
        </p:spPr>
        <p:txBody>
          <a:bodyPr>
            <a:noAutofit/>
          </a:bodyPr>
          <a:lstStyle/>
          <a:p>
            <a:pPr marL="0" lvl="0" indent="-514350">
              <a:spcBef>
                <a:spcPts val="0"/>
              </a:spcBef>
            </a:pPr>
            <a:r>
              <a:rPr lang="en-US" sz="2800" b="1" dirty="0" smtClean="0">
                <a:solidFill>
                  <a:srgbClr val="002060"/>
                </a:solidFill>
              </a:rPr>
              <a:t>Less known resources: ethnic minorities studies materials</a:t>
            </a:r>
            <a:endParaRPr lang="en-US" sz="2800" dirty="0" smtClean="0">
              <a:solidFill>
                <a:schemeClr val="tx1"/>
              </a:solidFill>
            </a:endParaRPr>
          </a:p>
          <a:p>
            <a:endParaRPr lang="en-US" sz="3600" dirty="0"/>
          </a:p>
        </p:txBody>
      </p:sp>
      <p:sp>
        <p:nvSpPr>
          <p:cNvPr id="4" name="Rectangle 3"/>
          <p:cNvSpPr/>
          <p:nvPr/>
        </p:nvSpPr>
        <p:spPr>
          <a:xfrm>
            <a:off x="1295400" y="2438400"/>
            <a:ext cx="7239000" cy="4401205"/>
          </a:xfrm>
          <a:prstGeom prst="rect">
            <a:avLst/>
          </a:prstGeom>
        </p:spPr>
        <p:txBody>
          <a:bodyPr wrap="square">
            <a:spAutoFit/>
          </a:bodyPr>
          <a:lstStyle/>
          <a:p>
            <a:pPr lvl="0" indent="-514350"/>
            <a:r>
              <a:rPr lang="en-US" sz="2000" b="1" dirty="0" smtClean="0">
                <a:latin typeface="Times New Roman" pitchFamily="18" charset="0"/>
                <a:cs typeface="Times New Roman" pitchFamily="18" charset="0"/>
              </a:rPr>
              <a:t>The Minzu Publishing  House </a:t>
            </a:r>
            <a:r>
              <a:rPr lang="zh-CN" altLang="en-US" sz="2000" b="1" dirty="0" smtClean="0">
                <a:latin typeface="Times New Roman" pitchFamily="18" charset="0"/>
                <a:cs typeface="Times New Roman" pitchFamily="18" charset="0"/>
              </a:rPr>
              <a:t>民族出版社</a:t>
            </a:r>
            <a:r>
              <a:rPr lang="en-US" sz="2000" b="1" dirty="0" smtClean="0">
                <a:latin typeface="Times New Roman" pitchFamily="18" charset="0"/>
                <a:cs typeface="Times New Roman" pitchFamily="18" charset="0"/>
              </a:rPr>
              <a:t>:</a:t>
            </a:r>
          </a:p>
          <a:p>
            <a:pPr lvl="0" indent="-514350">
              <a:buFont typeface="Arial" pitchFamily="34" charset="0"/>
              <a:buChar char="•"/>
            </a:pPr>
            <a:r>
              <a:rPr lang="en-US" sz="2000" dirty="0" smtClean="0">
                <a:latin typeface="Times New Roman" pitchFamily="18" charset="0"/>
                <a:cs typeface="Times New Roman" pitchFamily="18" charset="0"/>
              </a:rPr>
              <a:t>Publishes over 1,000 titles/year in eight languages (including Mongolian, Tibetan, Korean, Uyghur, etc.)</a:t>
            </a:r>
          </a:p>
          <a:p>
            <a:pPr lvl="0" indent="-514350">
              <a:buFont typeface="Arial" pitchFamily="34" charset="0"/>
              <a:buChar char="•"/>
            </a:pPr>
            <a:r>
              <a:rPr lang="en-US" sz="2000" dirty="0" smtClean="0">
                <a:latin typeface="Times New Roman" pitchFamily="18" charset="0"/>
                <a:cs typeface="Times New Roman" pitchFamily="18" charset="0"/>
              </a:rPr>
              <a:t>Strength of the publication: policy toward ethnic minorities affairs,  ethnic minorities works and knowledge, religions of ethnic minories, translated literary works in ethnic minorities languages, editing and publishing of classic ethnic works, etc.</a:t>
            </a:r>
          </a:p>
          <a:p>
            <a:pPr lvl="0" indent="-514350">
              <a:buFont typeface="Arial" pitchFamily="34" charset="0"/>
              <a:buChar char="•"/>
            </a:pPr>
            <a:endParaRPr lang="en-US" sz="2000" dirty="0" smtClean="0">
              <a:latin typeface="Times New Roman" pitchFamily="18" charset="0"/>
              <a:cs typeface="Times New Roman" pitchFamily="18" charset="0"/>
            </a:endParaRPr>
          </a:p>
          <a:p>
            <a:pPr indent="-514350"/>
            <a:r>
              <a:rPr lang="en-US" sz="2000" b="1" dirty="0" smtClean="0">
                <a:latin typeface="Times New Roman" pitchFamily="18" charset="0"/>
                <a:cs typeface="Times New Roman" pitchFamily="18" charset="0"/>
              </a:rPr>
              <a:t>Qinghai Minzu Publishing House </a:t>
            </a:r>
            <a:r>
              <a:rPr lang="zh-CN" altLang="en-US" sz="2000" b="1" dirty="0" smtClean="0">
                <a:latin typeface="Times New Roman" pitchFamily="18" charset="0"/>
                <a:cs typeface="Times New Roman" pitchFamily="18" charset="0"/>
              </a:rPr>
              <a:t>青海民族出版社</a:t>
            </a:r>
            <a:r>
              <a:rPr lang="en-US" sz="2000" b="1" dirty="0" smtClean="0">
                <a:latin typeface="Times New Roman" pitchFamily="18" charset="0"/>
                <a:cs typeface="Times New Roman" pitchFamily="18" charset="0"/>
              </a:rPr>
              <a:t>:</a:t>
            </a:r>
          </a:p>
          <a:p>
            <a:pPr lvl="0" indent="-514350">
              <a:buFont typeface="Arial" pitchFamily="34" charset="0"/>
              <a:buChar char="•"/>
            </a:pPr>
            <a:r>
              <a:rPr lang="en-US" sz="2000" dirty="0" smtClean="0">
                <a:latin typeface="Times New Roman" pitchFamily="18" charset="0"/>
                <a:cs typeface="Times New Roman" pitchFamily="18" charset="0"/>
              </a:rPr>
              <a:t>Major publisher for Tibetan</a:t>
            </a:r>
          </a:p>
          <a:p>
            <a:pPr lvl="0" indent="-514350">
              <a:buFont typeface="Arial" pitchFamily="34" charset="0"/>
              <a:buChar char="•"/>
            </a:pPr>
            <a:endParaRPr lang="en-US" sz="2000" dirty="0" smtClean="0">
              <a:latin typeface="Times New Roman" pitchFamily="18" charset="0"/>
              <a:cs typeface="Times New Roman" pitchFamily="18" charset="0"/>
            </a:endParaRPr>
          </a:p>
          <a:p>
            <a:pPr lvl="0" indent="-514350">
              <a:buFont typeface="Arial" pitchFamily="34" charset="0"/>
              <a:buChar char="•"/>
            </a:pPr>
            <a:endParaRPr lang="en-US" sz="2000" dirty="0" smtClean="0">
              <a:latin typeface="Times New Roman" pitchFamily="18" charset="0"/>
              <a:cs typeface="Times New Roman" pitchFamily="18" charset="0"/>
            </a:endParaRPr>
          </a:p>
          <a:p>
            <a:pPr lvl="0" indent="-514350">
              <a:buFont typeface="Arial" pitchFamily="34" charset="0"/>
              <a:buChar char="•"/>
            </a:pPr>
            <a:endParaRPr lang="en-US" sz="2000" dirty="0" smtClean="0">
              <a:latin typeface="Times New Roman" pitchFamily="18" charset="0"/>
              <a:cs typeface="Times New Roman" pitchFamily="18" charset="0"/>
            </a:endParaRPr>
          </a:p>
          <a:p>
            <a:pPr lvl="0" indent="-514350">
              <a:buFont typeface="Arial" pitchFamily="34" charset="0"/>
              <a:buChar char="•"/>
            </a:pPr>
            <a:endParaRPr lang="en-US" sz="2000" dirty="0" smtClean="0">
              <a:latin typeface="Times New Roman" pitchFamily="18" charset="0"/>
              <a:cs typeface="Times New Roman" pitchFamily="18" charset="0"/>
            </a:endParaRPr>
          </a:p>
        </p:txBody>
      </p:sp>
      <p:pic>
        <p:nvPicPr>
          <p:cNvPr id="5" name="Picture 4" descr="min1.jpg"/>
          <p:cNvPicPr>
            <a:picLocks noChangeAspect="1"/>
          </p:cNvPicPr>
          <p:nvPr/>
        </p:nvPicPr>
        <p:blipFill>
          <a:blip r:embed="rId2"/>
          <a:stretch>
            <a:fillRect/>
          </a:stretch>
        </p:blipFill>
        <p:spPr>
          <a:xfrm>
            <a:off x="1371600" y="5257800"/>
            <a:ext cx="3314700" cy="1381125"/>
          </a:xfrm>
          <a:prstGeom prst="rect">
            <a:avLst/>
          </a:prstGeom>
        </p:spPr>
      </p:pic>
      <p:pic>
        <p:nvPicPr>
          <p:cNvPr id="6" name="Picture 5" descr="min2.jpg"/>
          <p:cNvPicPr>
            <a:picLocks noChangeAspect="1"/>
          </p:cNvPicPr>
          <p:nvPr/>
        </p:nvPicPr>
        <p:blipFill>
          <a:blip r:embed="rId3"/>
          <a:stretch>
            <a:fillRect/>
          </a:stretch>
        </p:blipFill>
        <p:spPr>
          <a:xfrm>
            <a:off x="4810125" y="5376862"/>
            <a:ext cx="3724275" cy="1143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
            <a:ext cx="7406640" cy="1066800"/>
          </a:xfrm>
        </p:spPr>
        <p:txBody>
          <a:bodyPr>
            <a:noAutofit/>
          </a:bodyPr>
          <a:lstStyle/>
          <a:p>
            <a:pPr>
              <a:spcBef>
                <a:spcPts val="0"/>
              </a:spcBef>
            </a:pP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dirty="0" smtClean="0">
                <a:solidFill>
                  <a:schemeClr val="tx1"/>
                </a:solidFill>
                <a:latin typeface="Times New Roman" pitchFamily="18" charset="0"/>
                <a:cs typeface="Times New Roman" pitchFamily="18" charset="0"/>
              </a:rPr>
              <a:t> Less known resources: ethnic minorities studies materials</a:t>
            </a:r>
            <a:endParaRPr lang="en-US" sz="3600" b="1" u="heavy" dirty="0" smtClean="0">
              <a:solidFill>
                <a:schemeClr val="accent3">
                  <a:lumMod val="50000"/>
                </a:schemeClr>
              </a:solidFill>
            </a:endParaRPr>
          </a:p>
        </p:txBody>
      </p:sp>
      <p:sp>
        <p:nvSpPr>
          <p:cNvPr id="4" name="Rectangle 3"/>
          <p:cNvSpPr/>
          <p:nvPr/>
        </p:nvSpPr>
        <p:spPr>
          <a:xfrm>
            <a:off x="1143000" y="1447800"/>
            <a:ext cx="7467600" cy="5139869"/>
          </a:xfrm>
          <a:prstGeom prst="rect">
            <a:avLst/>
          </a:prstGeom>
        </p:spPr>
        <p:txBody>
          <a:bodyPr wrap="square">
            <a:spAutoFit/>
          </a:bodyPr>
          <a:lstStyle/>
          <a:p>
            <a:pPr lvl="0" indent="-514350">
              <a:buFont typeface="Arial" pitchFamily="34" charset="0"/>
              <a:buChar char="•"/>
            </a:pPr>
            <a:r>
              <a:rPr lang="en-US" sz="2000" dirty="0" smtClean="0">
                <a:latin typeface="Times New Roman" pitchFamily="18" charset="0"/>
                <a:cs typeface="Times New Roman" pitchFamily="18" charset="0"/>
              </a:rPr>
              <a:t>Strength of publications:  Classics of Tibetan traditional culture </a:t>
            </a:r>
            <a:r>
              <a:rPr lang="zh-CN" altLang="en-US" sz="2000" dirty="0" smtClean="0">
                <a:latin typeface="Times New Roman" pitchFamily="18" charset="0"/>
                <a:cs typeface="Times New Roman" pitchFamily="18" charset="0"/>
              </a:rPr>
              <a:t>（藏族传统文化典籍）</a:t>
            </a:r>
            <a:r>
              <a:rPr lang="en-US" sz="2000" dirty="0" smtClean="0">
                <a:latin typeface="Times New Roman" pitchFamily="18" charset="0"/>
                <a:cs typeface="Times New Roman" pitchFamily="18" charset="0"/>
              </a:rPr>
              <a:t>, Tibetan literature </a:t>
            </a:r>
            <a:r>
              <a:rPr lang="zh-CN" altLang="en-US" sz="2000" dirty="0" smtClean="0">
                <a:latin typeface="Times New Roman" pitchFamily="18" charset="0"/>
                <a:cs typeface="Times New Roman" pitchFamily="18" charset="0"/>
              </a:rPr>
              <a:t>（藏族文学）</a:t>
            </a:r>
            <a:r>
              <a:rPr lang="en-US" sz="2000" dirty="0" smtClean="0">
                <a:latin typeface="Times New Roman" pitchFamily="18" charset="0"/>
                <a:cs typeface="Times New Roman" pitchFamily="18" charset="0"/>
              </a:rPr>
              <a:t>, collection of historical and cultural celebrities of Qinghai </a:t>
            </a:r>
            <a:r>
              <a:rPr lang="zh-CN" altLang="en-US" sz="2000" dirty="0" smtClean="0">
                <a:latin typeface="Times New Roman" pitchFamily="18" charset="0"/>
                <a:cs typeface="Times New Roman" pitchFamily="18" charset="0"/>
              </a:rPr>
              <a:t>（青海历史文化名人文库）</a:t>
            </a:r>
            <a:r>
              <a:rPr lang="en-US" sz="2000" dirty="0" smtClean="0">
                <a:latin typeface="Times New Roman" pitchFamily="18" charset="0"/>
                <a:cs typeface="Times New Roman" pitchFamily="18" charset="0"/>
              </a:rPr>
              <a:t>, gazetteers and local history resources </a:t>
            </a:r>
            <a:r>
              <a:rPr lang="zh-CN" altLang="en-US" sz="2000" dirty="0" smtClean="0">
                <a:latin typeface="Times New Roman" pitchFamily="18" charset="0"/>
                <a:cs typeface="Times New Roman" pitchFamily="18" charset="0"/>
              </a:rPr>
              <a:t>（志书与地方文献）</a:t>
            </a:r>
            <a:r>
              <a:rPr lang="en-US" sz="2000" dirty="0" smtClean="0">
                <a:latin typeface="Times New Roman" pitchFamily="18" charset="0"/>
                <a:cs typeface="Times New Roman" pitchFamily="18" charset="0"/>
              </a:rPr>
              <a:t>, 21 century Tibetan writers series </a:t>
            </a:r>
            <a:r>
              <a:rPr lang="zh-CN" altLang="en-US" sz="2000" dirty="0" smtClean="0">
                <a:latin typeface="Times New Roman" pitchFamily="18" charset="0"/>
                <a:cs typeface="Times New Roman" pitchFamily="18" charset="0"/>
              </a:rPr>
              <a:t>（二十一世纪藏族作家书系）</a:t>
            </a:r>
            <a:r>
              <a:rPr lang="en-US" sz="2000" dirty="0" smtClean="0">
                <a:latin typeface="Times New Roman" pitchFamily="18" charset="0"/>
                <a:cs typeface="Times New Roman" pitchFamily="18" charset="0"/>
              </a:rPr>
              <a:t>, etc</a:t>
            </a:r>
            <a:r>
              <a:rPr lang="en-US" sz="2400" dirty="0" smtClean="0">
                <a:latin typeface="Times New Roman" pitchFamily="18" charset="0"/>
                <a:cs typeface="Times New Roman" pitchFamily="18" charset="0"/>
              </a:rPr>
              <a:t>.</a:t>
            </a:r>
          </a:p>
          <a:p>
            <a:pPr lvl="0" indent="-514350"/>
            <a:endParaRPr lang="en-US" sz="2400" dirty="0" smtClean="0">
              <a:latin typeface="Times New Roman" pitchFamily="18" charset="0"/>
              <a:cs typeface="Times New Roman" pitchFamily="18" charset="0"/>
            </a:endParaRPr>
          </a:p>
          <a:p>
            <a:pPr indent="-514350"/>
            <a:r>
              <a:rPr lang="en-US" altLang="zh-CN" sz="2000" b="1" dirty="0" smtClean="0">
                <a:latin typeface="Times New Roman" pitchFamily="18" charset="0"/>
                <a:cs typeface="Times New Roman" pitchFamily="18" charset="0"/>
              </a:rPr>
              <a:t>Minzu University of China Press </a:t>
            </a:r>
            <a:r>
              <a:rPr lang="zh-CN" altLang="en-US" sz="2000" b="1" dirty="0" smtClean="0">
                <a:latin typeface="Times New Roman" pitchFamily="18" charset="0"/>
                <a:cs typeface="Times New Roman" pitchFamily="18" charset="0"/>
              </a:rPr>
              <a:t>中央民族大学出版社</a:t>
            </a:r>
            <a:r>
              <a:rPr lang="en-US" sz="2000" b="1" dirty="0" smtClean="0">
                <a:latin typeface="Times New Roman" pitchFamily="18" charset="0"/>
                <a:cs typeface="Times New Roman" pitchFamily="18" charset="0"/>
              </a:rPr>
              <a:t>:</a:t>
            </a:r>
          </a:p>
          <a:p>
            <a:pPr lvl="0" indent="-514350">
              <a:buFont typeface="Arial" pitchFamily="34" charset="0"/>
              <a:buChar char="•"/>
            </a:pPr>
            <a:r>
              <a:rPr lang="en-US" sz="2000" dirty="0" smtClean="0">
                <a:latin typeface="Times New Roman" pitchFamily="18" charset="0"/>
                <a:cs typeface="Times New Roman" pitchFamily="18" charset="0"/>
              </a:rPr>
              <a:t>Publishing in eight ethnic minorities languages: uyghur, Mongolian, Manchu, Tibetan, Hmong, Korean, Tujia, Oroqen;</a:t>
            </a:r>
          </a:p>
          <a:p>
            <a:pPr lvl="0" indent="-514350">
              <a:buFont typeface="Arial" pitchFamily="34" charset="0"/>
              <a:buChar char="•"/>
            </a:pPr>
            <a:r>
              <a:rPr lang="en-US" sz="2000" dirty="0" smtClean="0">
                <a:latin typeface="Times New Roman" pitchFamily="18" charset="0"/>
                <a:cs typeface="Times New Roman" pitchFamily="18" charset="0"/>
              </a:rPr>
              <a:t>Recommendations of publications: </a:t>
            </a:r>
            <a:r>
              <a:rPr lang="zh-CN" altLang="en-US" sz="2000" dirty="0" smtClean="0"/>
              <a:t>中国民族研究文库</a:t>
            </a:r>
            <a:r>
              <a:rPr lang="en-US" altLang="zh-CN" sz="2000" dirty="0" smtClean="0"/>
              <a:t>, </a:t>
            </a:r>
            <a:r>
              <a:rPr lang="zh-CN" altLang="en-US" sz="2000" dirty="0" smtClean="0"/>
              <a:t>藏文典籍</a:t>
            </a:r>
            <a:r>
              <a:rPr lang="en-US" altLang="zh-CN" sz="2000" dirty="0" smtClean="0"/>
              <a:t>, </a:t>
            </a:r>
            <a:r>
              <a:rPr lang="zh-CN" altLang="en-US" sz="2000" dirty="0" smtClean="0">
                <a:latin typeface="Times New Roman" pitchFamily="18" charset="0"/>
                <a:cs typeface="Times New Roman" pitchFamily="18" charset="0"/>
              </a:rPr>
              <a:t>“</a:t>
            </a:r>
            <a:r>
              <a:rPr lang="zh-CN" altLang="en-US" sz="2000" dirty="0" smtClean="0"/>
              <a:t>一带一路”与中亚文化，百年民族学</a:t>
            </a:r>
            <a:r>
              <a:rPr lang="en-US" altLang="zh-CN" sz="2000" dirty="0" smtClean="0">
                <a:latin typeface="Times New Roman" pitchFamily="18" charset="0"/>
                <a:cs typeface="Times New Roman" pitchFamily="18" charset="0"/>
              </a:rPr>
              <a:t>, etc.</a:t>
            </a:r>
          </a:p>
          <a:p>
            <a:pPr lvl="0" indent="-514350">
              <a:buFont typeface="Arial" pitchFamily="34" charset="0"/>
              <a:buChar char="•"/>
            </a:pPr>
            <a:r>
              <a:rPr lang="en-US" sz="2000" dirty="0" smtClean="0">
                <a:latin typeface="Times New Roman" pitchFamily="18" charset="0"/>
                <a:cs typeface="Times New Roman" pitchFamily="18" charset="0"/>
              </a:rPr>
              <a:t>Bilingual textbooks</a:t>
            </a:r>
          </a:p>
          <a:p>
            <a:pPr lvl="0" indent="-514350">
              <a:buFont typeface="Arial" pitchFamily="34" charset="0"/>
              <a:buChar char="•"/>
            </a:pPr>
            <a:endParaRPr lang="en-US" sz="2000" dirty="0" smtClean="0">
              <a:latin typeface="Times New Roman" pitchFamily="18" charset="0"/>
              <a:cs typeface="Times New Roman" pitchFamily="18" charset="0"/>
            </a:endParaRPr>
          </a:p>
          <a:p>
            <a:pPr lvl="0" indent="-514350">
              <a:buFont typeface="Arial" pitchFamily="34" charset="0"/>
              <a:buChar char="•"/>
            </a:pPr>
            <a:endParaRPr lang="en-US" sz="2000" dirty="0" smtClean="0">
              <a:latin typeface="Times New Roman" pitchFamily="18" charset="0"/>
              <a:cs typeface="Times New Roman" pitchFamily="18" charset="0"/>
            </a:endParaRPr>
          </a:p>
          <a:p>
            <a:pPr lvl="0" indent="-514350">
              <a:buFont typeface="Arial" pitchFamily="34" charset="0"/>
              <a:buChar char="•"/>
            </a:pPr>
            <a:endParaRPr lang="en-US" sz="2000" dirty="0" smtClean="0">
              <a:latin typeface="Times New Roman" pitchFamily="18" charset="0"/>
              <a:cs typeface="Times New Roman" pitchFamily="18" charset="0"/>
            </a:endParaRPr>
          </a:p>
          <a:p>
            <a:pPr lvl="0" indent="-514350">
              <a:buFont typeface="Arial" pitchFamily="34" charset="0"/>
              <a:buChar char="•"/>
            </a:pPr>
            <a:endParaRPr lang="en-US" sz="2000" dirty="0" smtClean="0">
              <a:latin typeface="Times New Roman" pitchFamily="18" charset="0"/>
              <a:cs typeface="Times New Roman" pitchFamily="18" charset="0"/>
            </a:endParaRPr>
          </a:p>
        </p:txBody>
      </p:sp>
      <p:pic>
        <p:nvPicPr>
          <p:cNvPr id="5" name="Picture 4" descr="min3.gif"/>
          <p:cNvPicPr>
            <a:picLocks noChangeAspect="1"/>
          </p:cNvPicPr>
          <p:nvPr/>
        </p:nvPicPr>
        <p:blipFill>
          <a:blip r:embed="rId2"/>
          <a:stretch>
            <a:fillRect/>
          </a:stretch>
        </p:blipFill>
        <p:spPr>
          <a:xfrm>
            <a:off x="1981200" y="5410200"/>
            <a:ext cx="6191250" cy="1219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524000"/>
            <a:ext cx="7696200" cy="4953000"/>
          </a:xfrm>
        </p:spPr>
        <p:txBody>
          <a:bodyPr>
            <a:noAutofit/>
          </a:bodyPr>
          <a:lstStyle/>
          <a:p>
            <a:pPr marL="0" indent="-514350">
              <a:spcBef>
                <a:spcPts val="0"/>
              </a:spcBef>
            </a:pPr>
            <a:r>
              <a:rPr lang="en-US" sz="2400" b="1" dirty="0" smtClean="0">
                <a:solidFill>
                  <a:schemeClr val="tx1"/>
                </a:solidFill>
                <a:latin typeface="Times New Roman" pitchFamily="18" charset="0"/>
                <a:cs typeface="Times New Roman" pitchFamily="18" charset="0"/>
              </a:rPr>
              <a:t>Xinjiang</a:t>
            </a:r>
            <a:r>
              <a:rPr lang="en-US" altLang="zh-CN" sz="2400" b="1" dirty="0" smtClean="0">
                <a:solidFill>
                  <a:schemeClr val="tx1"/>
                </a:solidFill>
                <a:latin typeface="Times New Roman" pitchFamily="18" charset="0"/>
                <a:cs typeface="Times New Roman" pitchFamily="18" charset="0"/>
              </a:rPr>
              <a:t> Culture Publishing House </a:t>
            </a:r>
            <a:r>
              <a:rPr lang="zh-CN" altLang="en-US" sz="2400" b="1" dirty="0" smtClean="0">
                <a:solidFill>
                  <a:schemeClr val="tx1"/>
                </a:solidFill>
                <a:latin typeface="Times New Roman" pitchFamily="18" charset="0"/>
                <a:cs typeface="Times New Roman" pitchFamily="18" charset="0"/>
              </a:rPr>
              <a:t>新疆文化出版社</a:t>
            </a:r>
            <a:r>
              <a:rPr lang="en-US" sz="2400" b="1" dirty="0" smtClean="0">
                <a:solidFill>
                  <a:schemeClr val="tx1"/>
                </a:solidFill>
                <a:latin typeface="Times New Roman" pitchFamily="18" charset="0"/>
                <a:cs typeface="Times New Roman" pitchFamily="18" charset="0"/>
              </a:rPr>
              <a:t>:</a:t>
            </a:r>
          </a:p>
          <a:p>
            <a:pPr marL="0" lvl="0" indent="-514350">
              <a:spcBef>
                <a:spcPts val="0"/>
              </a:spcBef>
              <a:buFont typeface="Arial" pitchFamily="34" charset="0"/>
              <a:buChar char="•"/>
            </a:pPr>
            <a:r>
              <a:rPr lang="en-US" sz="2400" dirty="0" smtClean="0">
                <a:solidFill>
                  <a:schemeClr val="tx1"/>
                </a:solidFill>
                <a:latin typeface="Times New Roman" pitchFamily="18" charset="0"/>
                <a:cs typeface="Times New Roman" pitchFamily="18" charset="0"/>
              </a:rPr>
              <a:t>Publishing in these ethnic minorities languages: uyghur, Kazakh, Mongolian, Manchu,  Arabian, Russian, Turkish, Slavic, Kyrgyz, etc;</a:t>
            </a:r>
          </a:p>
          <a:p>
            <a:pPr marL="0" lvl="0" indent="-514350">
              <a:spcBef>
                <a:spcPts val="0"/>
              </a:spcBef>
              <a:buFont typeface="Arial" pitchFamily="34" charset="0"/>
              <a:buChar char="•"/>
            </a:pPr>
            <a:r>
              <a:rPr lang="en-US" sz="2400" dirty="0" smtClean="0">
                <a:solidFill>
                  <a:schemeClr val="tx1"/>
                </a:solidFill>
                <a:latin typeface="Times New Roman" pitchFamily="18" charset="0"/>
                <a:cs typeface="Times New Roman" pitchFamily="18" charset="0"/>
              </a:rPr>
              <a:t>Strength of publications:   history of Xinjiang,  sources on silk road,  Xinjiang folk literature and arts, cultural relics and archaeology, etc., such as</a:t>
            </a:r>
            <a:r>
              <a:rPr lang="en-US" altLang="zh-CN" sz="2000" dirty="0" smtClean="0"/>
              <a:t>《</a:t>
            </a:r>
            <a:r>
              <a:rPr lang="zh-CN" altLang="en-US" sz="2000" dirty="0" smtClean="0"/>
              <a:t>西域壁画全集</a:t>
            </a:r>
            <a:r>
              <a:rPr lang="en-US" altLang="zh-CN" sz="2000" dirty="0" smtClean="0"/>
              <a:t>》</a:t>
            </a:r>
            <a:r>
              <a:rPr lang="zh-CN" altLang="en-US" sz="2000" dirty="0" smtClean="0"/>
              <a:t>、</a:t>
            </a:r>
            <a:r>
              <a:rPr lang="en-US" altLang="zh-CN" sz="2000" dirty="0" smtClean="0"/>
              <a:t>《</a:t>
            </a:r>
            <a:r>
              <a:rPr lang="zh-CN" altLang="en-US" sz="2000" dirty="0" smtClean="0"/>
              <a:t>西域考古图谱</a:t>
            </a:r>
            <a:r>
              <a:rPr lang="en-US" altLang="zh-CN" sz="2000" dirty="0" smtClean="0"/>
              <a:t>》</a:t>
            </a:r>
            <a:r>
              <a:rPr lang="zh-CN" altLang="en-US" sz="2000" dirty="0" smtClean="0"/>
              <a:t>、</a:t>
            </a:r>
            <a:r>
              <a:rPr lang="en-US" altLang="zh-CN" sz="2000" dirty="0" smtClean="0"/>
              <a:t>《</a:t>
            </a:r>
            <a:r>
              <a:rPr lang="zh-CN" altLang="en-US" sz="2000" dirty="0" smtClean="0"/>
              <a:t>新疆工艺美术丛书</a:t>
            </a:r>
            <a:r>
              <a:rPr lang="en-US" altLang="zh-CN" sz="2000" dirty="0" smtClean="0"/>
              <a:t>》</a:t>
            </a:r>
            <a:r>
              <a:rPr lang="zh-CN" altLang="en-US" sz="2000" dirty="0" smtClean="0"/>
              <a:t>、</a:t>
            </a:r>
            <a:r>
              <a:rPr lang="en-US" altLang="zh-CN" sz="2000" dirty="0" smtClean="0"/>
              <a:t>《</a:t>
            </a:r>
            <a:r>
              <a:rPr lang="zh-CN" altLang="en-US" sz="2000" dirty="0" smtClean="0"/>
              <a:t>历代碑刻文字拓本</a:t>
            </a:r>
            <a:r>
              <a:rPr lang="en-US" altLang="zh-CN" sz="2000" dirty="0" smtClean="0"/>
              <a:t>》</a:t>
            </a:r>
            <a:r>
              <a:rPr lang="zh-CN" altLang="en-US" sz="2000" dirty="0" smtClean="0"/>
              <a:t>、</a:t>
            </a:r>
            <a:r>
              <a:rPr lang="en-US" altLang="zh-CN" sz="2000" dirty="0" smtClean="0"/>
              <a:t>《</a:t>
            </a:r>
            <a:r>
              <a:rPr lang="zh-CN" altLang="en-US" sz="2000" dirty="0" smtClean="0"/>
              <a:t>西域文物考古全集</a:t>
            </a:r>
            <a:r>
              <a:rPr lang="en-US" altLang="zh-CN" sz="2000" dirty="0" smtClean="0"/>
              <a:t>》</a:t>
            </a:r>
            <a:r>
              <a:rPr lang="zh-CN" altLang="en-US" sz="2000" dirty="0" smtClean="0"/>
              <a:t>、</a:t>
            </a:r>
            <a:r>
              <a:rPr lang="en-US" altLang="zh-CN" sz="2000" dirty="0" smtClean="0"/>
              <a:t>《</a:t>
            </a:r>
            <a:r>
              <a:rPr lang="zh-CN" altLang="en-US" sz="2000" dirty="0" smtClean="0"/>
              <a:t>中国古代书画文献辑录</a:t>
            </a:r>
            <a:r>
              <a:rPr lang="en-US" altLang="zh-CN" sz="2000" dirty="0" smtClean="0"/>
              <a:t>》</a:t>
            </a:r>
            <a:r>
              <a:rPr lang="zh-CN" altLang="en-US" sz="2000" dirty="0" smtClean="0"/>
              <a:t>、</a:t>
            </a:r>
            <a:r>
              <a:rPr lang="en-US" altLang="zh-CN" sz="2000" dirty="0" smtClean="0"/>
              <a:t>《</a:t>
            </a:r>
            <a:r>
              <a:rPr lang="zh-CN" altLang="en-US" sz="2000" dirty="0" smtClean="0"/>
              <a:t>新疆世界文化遗产</a:t>
            </a:r>
            <a:r>
              <a:rPr lang="en-US" altLang="zh-CN" sz="2000" dirty="0" smtClean="0"/>
              <a:t>》</a:t>
            </a:r>
            <a:r>
              <a:rPr lang="zh-CN" altLang="en-US" sz="2000" dirty="0" smtClean="0"/>
              <a:t>、</a:t>
            </a:r>
            <a:r>
              <a:rPr lang="en-US" altLang="zh-CN" sz="2000" dirty="0" smtClean="0"/>
              <a:t>《</a:t>
            </a:r>
            <a:r>
              <a:rPr lang="zh-CN" altLang="en-US" sz="2000" dirty="0" smtClean="0"/>
              <a:t>西域民族文化图典</a:t>
            </a:r>
            <a:r>
              <a:rPr lang="en-US" altLang="zh-CN" sz="2000" dirty="0" smtClean="0"/>
              <a:t>》</a:t>
            </a:r>
            <a:r>
              <a:rPr lang="zh-CN" altLang="en-US" sz="2000" dirty="0" smtClean="0"/>
              <a:t>等。</a:t>
            </a:r>
            <a:endParaRPr lang="en-US" sz="2000" dirty="0" smtClean="0">
              <a:solidFill>
                <a:schemeClr val="tx1"/>
              </a:solidFill>
              <a:latin typeface="Times New Roman" pitchFamily="18" charset="0"/>
              <a:cs typeface="Times New Roman" pitchFamily="18" charset="0"/>
            </a:endParaRPr>
          </a:p>
        </p:txBody>
      </p:sp>
      <p:sp>
        <p:nvSpPr>
          <p:cNvPr id="5" name="Title 1"/>
          <p:cNvSpPr>
            <a:spLocks noGrp="1"/>
          </p:cNvSpPr>
          <p:nvPr>
            <p:ph type="ctrTitle"/>
          </p:nvPr>
        </p:nvSpPr>
        <p:spPr>
          <a:xfrm>
            <a:off x="1295400" y="228600"/>
            <a:ext cx="7406640" cy="1316502"/>
          </a:xfrm>
        </p:spPr>
        <p:txBody>
          <a:bodyPr>
            <a:noAutofit/>
          </a:bodyPr>
          <a:lstStyle/>
          <a:p>
            <a:pPr>
              <a:spcBef>
                <a:spcPts val="0"/>
              </a:spcBef>
            </a:pP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b="1" dirty="0" smtClean="0">
                <a:solidFill>
                  <a:schemeClr val="accent3">
                    <a:lumMod val="50000"/>
                  </a:schemeClr>
                </a:solidFill>
              </a:rPr>
              <a:t/>
            </a:r>
            <a:br>
              <a:rPr lang="en-US" sz="3600" b="1" dirty="0" smtClean="0">
                <a:solidFill>
                  <a:schemeClr val="accent3">
                    <a:lumMod val="50000"/>
                  </a:schemeClr>
                </a:solidFill>
              </a:rPr>
            </a:br>
            <a:r>
              <a:rPr lang="en-US" sz="3600" dirty="0" smtClean="0">
                <a:solidFill>
                  <a:schemeClr val="tx1"/>
                </a:solidFill>
                <a:latin typeface="Times New Roman" pitchFamily="18" charset="0"/>
                <a:cs typeface="Times New Roman" pitchFamily="18" charset="0"/>
              </a:rPr>
              <a:t> Less known resources: ethnic minorities studies materials</a:t>
            </a:r>
            <a:endParaRPr lang="en-US" sz="3600" b="1" u="heavy" dirty="0" smtClean="0">
              <a:solidFill>
                <a:schemeClr val="accent3">
                  <a:lumMod val="50000"/>
                </a:schemeClr>
              </a:solidFill>
            </a:endParaRPr>
          </a:p>
        </p:txBody>
      </p:sp>
      <p:pic>
        <p:nvPicPr>
          <p:cNvPr id="9" name="Picture 8" descr="min5.jpg"/>
          <p:cNvPicPr>
            <a:picLocks noChangeAspect="1"/>
          </p:cNvPicPr>
          <p:nvPr/>
        </p:nvPicPr>
        <p:blipFill>
          <a:blip r:embed="rId2"/>
          <a:stretch>
            <a:fillRect/>
          </a:stretch>
        </p:blipFill>
        <p:spPr>
          <a:xfrm>
            <a:off x="1143000" y="5105400"/>
            <a:ext cx="7661413" cy="14097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1259</TotalTime>
  <Words>1093</Words>
  <Application>Microsoft Office PowerPoint</Application>
  <PresentationFormat>On-screen Show (4:3)</PresentationFormat>
  <Paragraphs>88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Solstice</vt:lpstr>
      <vt:lpstr>What Do We Need Now? : Highlights of CCM's 2017 Summer Workshops in Beijing  </vt:lpstr>
      <vt:lpstr>Outlines</vt:lpstr>
      <vt:lpstr>       Resources for core collections: local gazetteers </vt:lpstr>
      <vt:lpstr>  Resources for core collections: local gazetteers </vt:lpstr>
      <vt:lpstr>       Resources for core collections: local gazetteers </vt:lpstr>
      <vt:lpstr>PowerPoint Presentation</vt:lpstr>
      <vt:lpstr>      Less known resources: ethnic minorities studies materials</vt:lpstr>
      <vt:lpstr>       Less known resources: ethnic minorities studies materials</vt:lpstr>
      <vt:lpstr>       Less known resources: ethnic minorities studies materials</vt:lpstr>
      <vt:lpstr>      Evolving resources: materials on fine arts &amp; archaeology</vt:lpstr>
      <vt:lpstr>         Evolving resources: materials on fine arts &amp; archaeology</vt:lpstr>
      <vt:lpstr>        What else do we need?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We Need Now? : Highlights of CCM's 2017 Summer workshops in Beijing</dc:title>
  <dc:creator>ligang_nju@yahoo.com</dc:creator>
  <cp:lastModifiedBy>Windows</cp:lastModifiedBy>
  <cp:revision>144</cp:revision>
  <dcterms:created xsi:type="dcterms:W3CDTF">2017-12-28T19:50:40Z</dcterms:created>
  <dcterms:modified xsi:type="dcterms:W3CDTF">2018-05-02T16:34:08Z</dcterms:modified>
</cp:coreProperties>
</file>